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6" r:id="rId3"/>
    <p:sldId id="263" r:id="rId4"/>
    <p:sldId id="264" r:id="rId5"/>
    <p:sldId id="270" r:id="rId6"/>
    <p:sldId id="267" r:id="rId7"/>
    <p:sldId id="259" r:id="rId8"/>
    <p:sldId id="271" r:id="rId9"/>
    <p:sldId id="272" r:id="rId10"/>
    <p:sldId id="273" r:id="rId11"/>
    <p:sldId id="260" r:id="rId12"/>
    <p:sldId id="274" r:id="rId13"/>
    <p:sldId id="276" r:id="rId14"/>
    <p:sldId id="277" r:id="rId15"/>
    <p:sldId id="278"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A7598-9732-63CE-AE51-FEEA800F74A6}" v="29" dt="2021-01-10T07:34:37.214"/>
    <p1510:client id="{596F131C-258E-4E6B-817F-1783A6F04581}" v="2" dt="2021-01-10T03:34:44.814"/>
    <p1510:client id="{671CC307-DAF0-48A5-B48A-72A11DE2FCDD}" v="1326" dt="2021-01-05T01:58:53.907"/>
    <p1510:client id="{ABFDECCB-BE8B-4DED-8AF0-56250A32B499}" v="89" dt="2021-01-05T00:55:42.739"/>
    <p1510:client id="{FFEF1B4E-4549-B594-C0EC-8170BE37E430}" v="1724" dt="2021-01-05T02:29:16.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83" autoAdjust="0"/>
  </p:normalViewPr>
  <p:slideViewPr>
    <p:cSldViewPr snapToGrid="0">
      <p:cViewPr varScale="1">
        <p:scale>
          <a:sx n="90" d="100"/>
          <a:sy n="90" d="100"/>
        </p:scale>
        <p:origin x="13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CFE8BD-C273-4F17-AC47-690C8496017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358BF2B-8BAD-45C6-AF1C-4C825024EC59}">
      <dgm:prSet/>
      <dgm:spPr/>
      <dgm:t>
        <a:bodyPr/>
        <a:lstStyle/>
        <a:p>
          <a:pPr>
            <a:lnSpc>
              <a:spcPct val="100000"/>
            </a:lnSpc>
          </a:pPr>
          <a:r>
            <a:rPr lang="es-ES" b="1" i="0" dirty="0"/>
            <a:t>Introducción a </a:t>
          </a:r>
          <a:r>
            <a:rPr lang="es-ES" b="1" i="0" dirty="0" err="1"/>
            <a:t>Github</a:t>
          </a:r>
          <a:endParaRPr lang="en-US" dirty="0"/>
        </a:p>
      </dgm:t>
    </dgm:pt>
    <dgm:pt modelId="{5D98E6C3-9A42-4260-8A51-771EEC0FA613}" type="parTrans" cxnId="{AB114553-2E51-44BF-B643-46FDB1AB4A8F}">
      <dgm:prSet/>
      <dgm:spPr/>
      <dgm:t>
        <a:bodyPr/>
        <a:lstStyle/>
        <a:p>
          <a:endParaRPr lang="en-US"/>
        </a:p>
      </dgm:t>
    </dgm:pt>
    <dgm:pt modelId="{7AC8D879-5D41-4D65-A586-FD92644F99EF}" type="sibTrans" cxnId="{AB114553-2E51-44BF-B643-46FDB1AB4A8F}">
      <dgm:prSet/>
      <dgm:spPr/>
      <dgm:t>
        <a:bodyPr/>
        <a:lstStyle/>
        <a:p>
          <a:pPr>
            <a:lnSpc>
              <a:spcPct val="100000"/>
            </a:lnSpc>
          </a:pPr>
          <a:endParaRPr lang="en-US"/>
        </a:p>
      </dgm:t>
    </dgm:pt>
    <dgm:pt modelId="{16745CB1-C13B-45CE-A02E-C9734519B96D}">
      <dgm:prSet/>
      <dgm:spPr/>
      <dgm:t>
        <a:bodyPr/>
        <a:lstStyle/>
        <a:p>
          <a:pPr>
            <a:lnSpc>
              <a:spcPct val="100000"/>
            </a:lnSpc>
          </a:pPr>
          <a:r>
            <a:rPr lang="es-ES" b="1" i="0" dirty="0"/>
            <a:t>¿Qué es Python?</a:t>
          </a:r>
          <a:endParaRPr lang="en-US" dirty="0"/>
        </a:p>
      </dgm:t>
    </dgm:pt>
    <dgm:pt modelId="{6996CCF6-4FDE-40F0-B66F-69E2D24F1103}" type="parTrans" cxnId="{C6C764DB-A59C-4451-9548-B996A05D6293}">
      <dgm:prSet/>
      <dgm:spPr/>
      <dgm:t>
        <a:bodyPr/>
        <a:lstStyle/>
        <a:p>
          <a:endParaRPr lang="en-US"/>
        </a:p>
      </dgm:t>
    </dgm:pt>
    <dgm:pt modelId="{F5A88DAC-3A6F-4D4A-9AAA-E9C260156D88}" type="sibTrans" cxnId="{C6C764DB-A59C-4451-9548-B996A05D6293}">
      <dgm:prSet/>
      <dgm:spPr/>
      <dgm:t>
        <a:bodyPr/>
        <a:lstStyle/>
        <a:p>
          <a:pPr>
            <a:lnSpc>
              <a:spcPct val="100000"/>
            </a:lnSpc>
          </a:pPr>
          <a:endParaRPr lang="en-US"/>
        </a:p>
      </dgm:t>
    </dgm:pt>
    <dgm:pt modelId="{22EDFBC3-D7FA-44B0-B943-B33C0C15B35F}">
      <dgm:prSet/>
      <dgm:spPr/>
      <dgm:t>
        <a:bodyPr/>
        <a:lstStyle/>
        <a:p>
          <a:pPr>
            <a:lnSpc>
              <a:spcPct val="100000"/>
            </a:lnSpc>
          </a:pPr>
          <a:r>
            <a:rPr lang="es-ES" b="1" i="0"/>
            <a:t>Asignación de Tarea 1.</a:t>
          </a:r>
          <a:endParaRPr lang="en-US"/>
        </a:p>
      </dgm:t>
    </dgm:pt>
    <dgm:pt modelId="{C11A2E3E-92A0-4517-8C00-6117326208B5}" type="parTrans" cxnId="{E5F375F5-3BF2-46B3-9700-161C2FD30149}">
      <dgm:prSet/>
      <dgm:spPr/>
      <dgm:t>
        <a:bodyPr/>
        <a:lstStyle/>
        <a:p>
          <a:endParaRPr lang="en-US"/>
        </a:p>
      </dgm:t>
    </dgm:pt>
    <dgm:pt modelId="{6E704ED6-C2B2-47E9-BF50-5941CE04D20B}" type="sibTrans" cxnId="{E5F375F5-3BF2-46B3-9700-161C2FD30149}">
      <dgm:prSet/>
      <dgm:spPr/>
      <dgm:t>
        <a:bodyPr/>
        <a:lstStyle/>
        <a:p>
          <a:endParaRPr lang="en-US"/>
        </a:p>
      </dgm:t>
    </dgm:pt>
    <dgm:pt modelId="{FA7099B8-3338-44DB-9A1B-D960A035A600}">
      <dgm:prSet phldr="0"/>
      <dgm:spPr/>
      <dgm:t>
        <a:bodyPr/>
        <a:lstStyle/>
        <a:p>
          <a:pPr>
            <a:lnSpc>
              <a:spcPct val="100000"/>
            </a:lnSpc>
          </a:pPr>
          <a:r>
            <a:rPr lang="es-ES" b="1" i="0" dirty="0"/>
            <a:t>Operadores y Sintaxis</a:t>
          </a:r>
          <a:r>
            <a:rPr lang="es-ES" b="0" i="0" dirty="0"/>
            <a:t>.</a:t>
          </a:r>
          <a:endParaRPr lang="es-ES" b="1" i="0" dirty="0">
            <a:latin typeface="Calibri Light" panose="020F0302020204030204"/>
          </a:endParaRPr>
        </a:p>
      </dgm:t>
    </dgm:pt>
    <dgm:pt modelId="{49C6DD51-5030-4D66-A84C-619C879654FB}" type="parTrans" cxnId="{8B94FB3D-1D73-42C9-994F-B9657FBD0B7E}">
      <dgm:prSet/>
      <dgm:spPr/>
      <dgm:t>
        <a:bodyPr/>
        <a:lstStyle/>
        <a:p>
          <a:endParaRPr lang="en-US"/>
        </a:p>
      </dgm:t>
    </dgm:pt>
    <dgm:pt modelId="{4B95E871-EF33-4ADB-AFE8-1FF788606984}" type="sibTrans" cxnId="{8B94FB3D-1D73-42C9-994F-B9657FBD0B7E}">
      <dgm:prSet/>
      <dgm:spPr/>
    </dgm:pt>
    <dgm:pt modelId="{698D5CDF-3B6C-4A9F-9CD1-8F7FFDE7AE04}" type="pres">
      <dgm:prSet presAssocID="{05CFE8BD-C273-4F17-AC47-690C84960172}" presName="root" presStyleCnt="0">
        <dgm:presLayoutVars>
          <dgm:dir/>
          <dgm:resizeHandles val="exact"/>
        </dgm:presLayoutVars>
      </dgm:prSet>
      <dgm:spPr/>
    </dgm:pt>
    <dgm:pt modelId="{F22EA04E-3737-486A-8FE9-D6DD34BD8235}" type="pres">
      <dgm:prSet presAssocID="{05CFE8BD-C273-4F17-AC47-690C84960172}" presName="container" presStyleCnt="0">
        <dgm:presLayoutVars>
          <dgm:dir/>
          <dgm:resizeHandles val="exact"/>
        </dgm:presLayoutVars>
      </dgm:prSet>
      <dgm:spPr/>
    </dgm:pt>
    <dgm:pt modelId="{A34AA778-5B5D-43D8-94EE-536C077E1E05}" type="pres">
      <dgm:prSet presAssocID="{7358BF2B-8BAD-45C6-AF1C-4C825024EC59}" presName="compNode" presStyleCnt="0"/>
      <dgm:spPr/>
    </dgm:pt>
    <dgm:pt modelId="{C9F90629-9F95-49C2-820B-70CB4D412522}" type="pres">
      <dgm:prSet presAssocID="{7358BF2B-8BAD-45C6-AF1C-4C825024EC59}" presName="iconBgRect" presStyleLbl="bgShp" presStyleIdx="0" presStyleCnt="4"/>
      <dgm:spPr/>
    </dgm:pt>
    <dgm:pt modelId="{B2ABDF63-1D29-464B-96D6-56E09C54531D}" type="pres">
      <dgm:prSet presAssocID="{7358BF2B-8BAD-45C6-AF1C-4C825024EC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95837E5-B679-4022-810F-0FA2436D3AE5}" type="pres">
      <dgm:prSet presAssocID="{7358BF2B-8BAD-45C6-AF1C-4C825024EC59}" presName="spaceRect" presStyleCnt="0"/>
      <dgm:spPr/>
    </dgm:pt>
    <dgm:pt modelId="{35122F01-B1EB-428B-B135-055D52007BBB}" type="pres">
      <dgm:prSet presAssocID="{7358BF2B-8BAD-45C6-AF1C-4C825024EC59}" presName="textRect" presStyleLbl="revTx" presStyleIdx="0" presStyleCnt="4">
        <dgm:presLayoutVars>
          <dgm:chMax val="1"/>
          <dgm:chPref val="1"/>
        </dgm:presLayoutVars>
      </dgm:prSet>
      <dgm:spPr/>
    </dgm:pt>
    <dgm:pt modelId="{DF7D6662-9696-42B3-8254-60E10159F09B}" type="pres">
      <dgm:prSet presAssocID="{7AC8D879-5D41-4D65-A586-FD92644F99EF}" presName="sibTrans" presStyleLbl="sibTrans2D1" presStyleIdx="0" presStyleCnt="0"/>
      <dgm:spPr/>
    </dgm:pt>
    <dgm:pt modelId="{FEB1BE30-875F-4B11-BF22-F61C1D843B19}" type="pres">
      <dgm:prSet presAssocID="{16745CB1-C13B-45CE-A02E-C9734519B96D}" presName="compNode" presStyleCnt="0"/>
      <dgm:spPr/>
    </dgm:pt>
    <dgm:pt modelId="{7E2ECDC2-8CF7-4CAE-A712-A9EBF3E19E24}" type="pres">
      <dgm:prSet presAssocID="{16745CB1-C13B-45CE-A02E-C9734519B96D}" presName="iconBgRect" presStyleLbl="bgShp" presStyleIdx="1" presStyleCnt="4"/>
      <dgm:spPr/>
    </dgm:pt>
    <dgm:pt modelId="{49D217FC-A6F1-4698-8768-037673E7B26B}" type="pres">
      <dgm:prSet presAssocID="{16745CB1-C13B-45CE-A02E-C9734519B96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thpaste"/>
        </a:ext>
      </dgm:extLst>
    </dgm:pt>
    <dgm:pt modelId="{4FAFE47B-3D65-4F09-965B-38E623470270}" type="pres">
      <dgm:prSet presAssocID="{16745CB1-C13B-45CE-A02E-C9734519B96D}" presName="spaceRect" presStyleCnt="0"/>
      <dgm:spPr/>
    </dgm:pt>
    <dgm:pt modelId="{15456C6A-1FA0-4B86-81FF-E5D74953B065}" type="pres">
      <dgm:prSet presAssocID="{16745CB1-C13B-45CE-A02E-C9734519B96D}" presName="textRect" presStyleLbl="revTx" presStyleIdx="1" presStyleCnt="4">
        <dgm:presLayoutVars>
          <dgm:chMax val="1"/>
          <dgm:chPref val="1"/>
        </dgm:presLayoutVars>
      </dgm:prSet>
      <dgm:spPr/>
    </dgm:pt>
    <dgm:pt modelId="{CEE4BE9A-D840-4C67-B4CB-37252F9AAF78}" type="pres">
      <dgm:prSet presAssocID="{F5A88DAC-3A6F-4D4A-9AAA-E9C260156D88}" presName="sibTrans" presStyleLbl="sibTrans2D1" presStyleIdx="0" presStyleCnt="0"/>
      <dgm:spPr/>
    </dgm:pt>
    <dgm:pt modelId="{3B3D298B-ADD9-43C0-B73A-84AAF6BB6D55}" type="pres">
      <dgm:prSet presAssocID="{FA7099B8-3338-44DB-9A1B-D960A035A600}" presName="compNode" presStyleCnt="0"/>
      <dgm:spPr/>
    </dgm:pt>
    <dgm:pt modelId="{BF533366-F235-4B8A-BE16-7949B50C7664}" type="pres">
      <dgm:prSet presAssocID="{FA7099B8-3338-44DB-9A1B-D960A035A600}" presName="iconBgRect" presStyleLbl="bgShp" presStyleIdx="2" presStyleCnt="4"/>
      <dgm:spPr/>
    </dgm:pt>
    <dgm:pt modelId="{D6AB371A-B6A2-4C06-A3ED-757D38AD933D}" type="pres">
      <dgm:prSet presAssocID="{FA7099B8-3338-44DB-9A1B-D960A035A6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83312E09-9A11-4465-A46C-3E7FBE3F3065}" type="pres">
      <dgm:prSet presAssocID="{FA7099B8-3338-44DB-9A1B-D960A035A600}" presName="spaceRect" presStyleCnt="0"/>
      <dgm:spPr/>
    </dgm:pt>
    <dgm:pt modelId="{DCB1EB25-E89F-4449-BB95-E87C4BADDBF0}" type="pres">
      <dgm:prSet presAssocID="{FA7099B8-3338-44DB-9A1B-D960A035A600}" presName="textRect" presStyleLbl="revTx" presStyleIdx="2" presStyleCnt="4">
        <dgm:presLayoutVars>
          <dgm:chMax val="1"/>
          <dgm:chPref val="1"/>
        </dgm:presLayoutVars>
      </dgm:prSet>
      <dgm:spPr/>
    </dgm:pt>
    <dgm:pt modelId="{B7F38502-B387-4876-9E98-7A3674EDA900}" type="pres">
      <dgm:prSet presAssocID="{4B95E871-EF33-4ADB-AFE8-1FF788606984}" presName="sibTrans" presStyleLbl="sibTrans2D1" presStyleIdx="0" presStyleCnt="0"/>
      <dgm:spPr/>
    </dgm:pt>
    <dgm:pt modelId="{A0E0D9A9-A46F-4A39-9B65-57FC4102A6D0}" type="pres">
      <dgm:prSet presAssocID="{22EDFBC3-D7FA-44B0-B943-B33C0C15B35F}" presName="compNode" presStyleCnt="0"/>
      <dgm:spPr/>
    </dgm:pt>
    <dgm:pt modelId="{44A34174-9C47-4CCB-A4D4-5E17184F3362}" type="pres">
      <dgm:prSet presAssocID="{22EDFBC3-D7FA-44B0-B943-B33C0C15B35F}" presName="iconBgRect" presStyleLbl="bgShp" presStyleIdx="3" presStyleCnt="4"/>
      <dgm:spPr/>
    </dgm:pt>
    <dgm:pt modelId="{106B3C7F-34F7-418A-A40B-4DF278F8C512}" type="pres">
      <dgm:prSet presAssocID="{22EDFBC3-D7FA-44B0-B943-B33C0C15B35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A78CD54-969F-4F19-BF1E-A89D5492CE2A}" type="pres">
      <dgm:prSet presAssocID="{22EDFBC3-D7FA-44B0-B943-B33C0C15B35F}" presName="spaceRect" presStyleCnt="0"/>
      <dgm:spPr/>
    </dgm:pt>
    <dgm:pt modelId="{5120BFD4-01D1-443F-9EE7-F9834874B293}" type="pres">
      <dgm:prSet presAssocID="{22EDFBC3-D7FA-44B0-B943-B33C0C15B35F}" presName="textRect" presStyleLbl="revTx" presStyleIdx="3" presStyleCnt="4">
        <dgm:presLayoutVars>
          <dgm:chMax val="1"/>
          <dgm:chPref val="1"/>
        </dgm:presLayoutVars>
      </dgm:prSet>
      <dgm:spPr/>
    </dgm:pt>
  </dgm:ptLst>
  <dgm:cxnLst>
    <dgm:cxn modelId="{6ED28105-0053-4FC5-93FC-D94FB62FA2C4}" type="presOf" srcId="{FA7099B8-3338-44DB-9A1B-D960A035A600}" destId="{DCB1EB25-E89F-4449-BB95-E87C4BADDBF0}" srcOrd="0" destOrd="0" presId="urn:microsoft.com/office/officeart/2018/2/layout/IconCircleList"/>
    <dgm:cxn modelId="{53CF1813-245B-4C25-8FF6-297B1C34C475}" type="presOf" srcId="{22EDFBC3-D7FA-44B0-B943-B33C0C15B35F}" destId="{5120BFD4-01D1-443F-9EE7-F9834874B293}" srcOrd="0" destOrd="0" presId="urn:microsoft.com/office/officeart/2018/2/layout/IconCircleList"/>
    <dgm:cxn modelId="{AA166E2A-2C07-4160-B099-69AC977D47BC}" type="presOf" srcId="{7AC8D879-5D41-4D65-A586-FD92644F99EF}" destId="{DF7D6662-9696-42B3-8254-60E10159F09B}" srcOrd="0" destOrd="0" presId="urn:microsoft.com/office/officeart/2018/2/layout/IconCircleList"/>
    <dgm:cxn modelId="{8B94FB3D-1D73-42C9-994F-B9657FBD0B7E}" srcId="{05CFE8BD-C273-4F17-AC47-690C84960172}" destId="{FA7099B8-3338-44DB-9A1B-D960A035A600}" srcOrd="2" destOrd="0" parTransId="{49C6DD51-5030-4D66-A84C-619C879654FB}" sibTransId="{4B95E871-EF33-4ADB-AFE8-1FF788606984}"/>
    <dgm:cxn modelId="{1BAF9446-7725-49FD-97C7-7AD4136F41FE}" type="presOf" srcId="{16745CB1-C13B-45CE-A02E-C9734519B96D}" destId="{15456C6A-1FA0-4B86-81FF-E5D74953B065}" srcOrd="0" destOrd="0" presId="urn:microsoft.com/office/officeart/2018/2/layout/IconCircleList"/>
    <dgm:cxn modelId="{AB114553-2E51-44BF-B643-46FDB1AB4A8F}" srcId="{05CFE8BD-C273-4F17-AC47-690C84960172}" destId="{7358BF2B-8BAD-45C6-AF1C-4C825024EC59}" srcOrd="0" destOrd="0" parTransId="{5D98E6C3-9A42-4260-8A51-771EEC0FA613}" sibTransId="{7AC8D879-5D41-4D65-A586-FD92644F99EF}"/>
    <dgm:cxn modelId="{8E81308A-E384-4657-99E6-20A9F5211F1D}" type="presOf" srcId="{05CFE8BD-C273-4F17-AC47-690C84960172}" destId="{698D5CDF-3B6C-4A9F-9CD1-8F7FFDE7AE04}" srcOrd="0" destOrd="0" presId="urn:microsoft.com/office/officeart/2018/2/layout/IconCircleList"/>
    <dgm:cxn modelId="{13689AAE-796B-418D-B5CD-AA559F13CCFA}" type="presOf" srcId="{7358BF2B-8BAD-45C6-AF1C-4C825024EC59}" destId="{35122F01-B1EB-428B-B135-055D52007BBB}" srcOrd="0" destOrd="0" presId="urn:microsoft.com/office/officeart/2018/2/layout/IconCircleList"/>
    <dgm:cxn modelId="{C6C764DB-A59C-4451-9548-B996A05D6293}" srcId="{05CFE8BD-C273-4F17-AC47-690C84960172}" destId="{16745CB1-C13B-45CE-A02E-C9734519B96D}" srcOrd="1" destOrd="0" parTransId="{6996CCF6-4FDE-40F0-B66F-69E2D24F1103}" sibTransId="{F5A88DAC-3A6F-4D4A-9AAA-E9C260156D88}"/>
    <dgm:cxn modelId="{D8A511DD-17B7-4A32-A1CA-33DA41ABB513}" type="presOf" srcId="{4B95E871-EF33-4ADB-AFE8-1FF788606984}" destId="{B7F38502-B387-4876-9E98-7A3674EDA900}" srcOrd="0" destOrd="0" presId="urn:microsoft.com/office/officeart/2018/2/layout/IconCircleList"/>
    <dgm:cxn modelId="{83CB9DF0-3339-4F9F-B639-01EBDEACA251}" type="presOf" srcId="{F5A88DAC-3A6F-4D4A-9AAA-E9C260156D88}" destId="{CEE4BE9A-D840-4C67-B4CB-37252F9AAF78}" srcOrd="0" destOrd="0" presId="urn:microsoft.com/office/officeart/2018/2/layout/IconCircleList"/>
    <dgm:cxn modelId="{E5F375F5-3BF2-46B3-9700-161C2FD30149}" srcId="{05CFE8BD-C273-4F17-AC47-690C84960172}" destId="{22EDFBC3-D7FA-44B0-B943-B33C0C15B35F}" srcOrd="3" destOrd="0" parTransId="{C11A2E3E-92A0-4517-8C00-6117326208B5}" sibTransId="{6E704ED6-C2B2-47E9-BF50-5941CE04D20B}"/>
    <dgm:cxn modelId="{7BDE23ED-2DB0-42F7-ADE6-02855FCFC26B}" type="presParOf" srcId="{698D5CDF-3B6C-4A9F-9CD1-8F7FFDE7AE04}" destId="{F22EA04E-3737-486A-8FE9-D6DD34BD8235}" srcOrd="0" destOrd="0" presId="urn:microsoft.com/office/officeart/2018/2/layout/IconCircleList"/>
    <dgm:cxn modelId="{80234163-E9A7-46D5-BFE4-CC77E55ADC11}" type="presParOf" srcId="{F22EA04E-3737-486A-8FE9-D6DD34BD8235}" destId="{A34AA778-5B5D-43D8-94EE-536C077E1E05}" srcOrd="0" destOrd="0" presId="urn:microsoft.com/office/officeart/2018/2/layout/IconCircleList"/>
    <dgm:cxn modelId="{8BEFBD37-7BF3-4DEC-B9DA-FC397FF6B4D8}" type="presParOf" srcId="{A34AA778-5B5D-43D8-94EE-536C077E1E05}" destId="{C9F90629-9F95-49C2-820B-70CB4D412522}" srcOrd="0" destOrd="0" presId="urn:microsoft.com/office/officeart/2018/2/layout/IconCircleList"/>
    <dgm:cxn modelId="{68C9EB9A-36B9-46FB-96C8-C6AA0F69DF41}" type="presParOf" srcId="{A34AA778-5B5D-43D8-94EE-536C077E1E05}" destId="{B2ABDF63-1D29-464B-96D6-56E09C54531D}" srcOrd="1" destOrd="0" presId="urn:microsoft.com/office/officeart/2018/2/layout/IconCircleList"/>
    <dgm:cxn modelId="{82A1D7B1-DFBA-48DA-AA63-AB73AE6B424D}" type="presParOf" srcId="{A34AA778-5B5D-43D8-94EE-536C077E1E05}" destId="{F95837E5-B679-4022-810F-0FA2436D3AE5}" srcOrd="2" destOrd="0" presId="urn:microsoft.com/office/officeart/2018/2/layout/IconCircleList"/>
    <dgm:cxn modelId="{19A98057-F9EB-45A5-8602-C8E178D48E4C}" type="presParOf" srcId="{A34AA778-5B5D-43D8-94EE-536C077E1E05}" destId="{35122F01-B1EB-428B-B135-055D52007BBB}" srcOrd="3" destOrd="0" presId="urn:microsoft.com/office/officeart/2018/2/layout/IconCircleList"/>
    <dgm:cxn modelId="{CF0AF3B4-823C-4A2A-ACA6-3EA67BB6B0E3}" type="presParOf" srcId="{F22EA04E-3737-486A-8FE9-D6DD34BD8235}" destId="{DF7D6662-9696-42B3-8254-60E10159F09B}" srcOrd="1" destOrd="0" presId="urn:microsoft.com/office/officeart/2018/2/layout/IconCircleList"/>
    <dgm:cxn modelId="{7A867845-C075-4E4B-96D2-51691E626CD7}" type="presParOf" srcId="{F22EA04E-3737-486A-8FE9-D6DD34BD8235}" destId="{FEB1BE30-875F-4B11-BF22-F61C1D843B19}" srcOrd="2" destOrd="0" presId="urn:microsoft.com/office/officeart/2018/2/layout/IconCircleList"/>
    <dgm:cxn modelId="{B5B27A9E-1388-4E2E-8D0C-958D6BE2EDE7}" type="presParOf" srcId="{FEB1BE30-875F-4B11-BF22-F61C1D843B19}" destId="{7E2ECDC2-8CF7-4CAE-A712-A9EBF3E19E24}" srcOrd="0" destOrd="0" presId="urn:microsoft.com/office/officeart/2018/2/layout/IconCircleList"/>
    <dgm:cxn modelId="{4097C437-9628-4C9F-8665-FFC5E71849EB}" type="presParOf" srcId="{FEB1BE30-875F-4B11-BF22-F61C1D843B19}" destId="{49D217FC-A6F1-4698-8768-037673E7B26B}" srcOrd="1" destOrd="0" presId="urn:microsoft.com/office/officeart/2018/2/layout/IconCircleList"/>
    <dgm:cxn modelId="{9C4355F0-6C18-424E-90C0-A85FE6AD75A5}" type="presParOf" srcId="{FEB1BE30-875F-4B11-BF22-F61C1D843B19}" destId="{4FAFE47B-3D65-4F09-965B-38E623470270}" srcOrd="2" destOrd="0" presId="urn:microsoft.com/office/officeart/2018/2/layout/IconCircleList"/>
    <dgm:cxn modelId="{33E8C0C0-35A2-45AD-B93A-58E1DEDA0570}" type="presParOf" srcId="{FEB1BE30-875F-4B11-BF22-F61C1D843B19}" destId="{15456C6A-1FA0-4B86-81FF-E5D74953B065}" srcOrd="3" destOrd="0" presId="urn:microsoft.com/office/officeart/2018/2/layout/IconCircleList"/>
    <dgm:cxn modelId="{644C1D7C-F6D8-401F-AFAB-9317D9B01D28}" type="presParOf" srcId="{F22EA04E-3737-486A-8FE9-D6DD34BD8235}" destId="{CEE4BE9A-D840-4C67-B4CB-37252F9AAF78}" srcOrd="3" destOrd="0" presId="urn:microsoft.com/office/officeart/2018/2/layout/IconCircleList"/>
    <dgm:cxn modelId="{3E5D9A45-79FA-4D13-9ACD-9FFA3ABF6795}" type="presParOf" srcId="{F22EA04E-3737-486A-8FE9-D6DD34BD8235}" destId="{3B3D298B-ADD9-43C0-B73A-84AAF6BB6D55}" srcOrd="4" destOrd="0" presId="urn:microsoft.com/office/officeart/2018/2/layout/IconCircleList"/>
    <dgm:cxn modelId="{35484FC9-0DB0-4C74-8E05-C147446767E3}" type="presParOf" srcId="{3B3D298B-ADD9-43C0-B73A-84AAF6BB6D55}" destId="{BF533366-F235-4B8A-BE16-7949B50C7664}" srcOrd="0" destOrd="0" presId="urn:microsoft.com/office/officeart/2018/2/layout/IconCircleList"/>
    <dgm:cxn modelId="{BA98ADB4-C52D-49A9-AB62-C10141F754AA}" type="presParOf" srcId="{3B3D298B-ADD9-43C0-B73A-84AAF6BB6D55}" destId="{D6AB371A-B6A2-4C06-A3ED-757D38AD933D}" srcOrd="1" destOrd="0" presId="urn:microsoft.com/office/officeart/2018/2/layout/IconCircleList"/>
    <dgm:cxn modelId="{83DE42A4-F545-44F4-A590-2CC43195EE90}" type="presParOf" srcId="{3B3D298B-ADD9-43C0-B73A-84AAF6BB6D55}" destId="{83312E09-9A11-4465-A46C-3E7FBE3F3065}" srcOrd="2" destOrd="0" presId="urn:microsoft.com/office/officeart/2018/2/layout/IconCircleList"/>
    <dgm:cxn modelId="{2C5AF6EE-FF50-492E-B498-4D1B0662705D}" type="presParOf" srcId="{3B3D298B-ADD9-43C0-B73A-84AAF6BB6D55}" destId="{DCB1EB25-E89F-4449-BB95-E87C4BADDBF0}" srcOrd="3" destOrd="0" presId="urn:microsoft.com/office/officeart/2018/2/layout/IconCircleList"/>
    <dgm:cxn modelId="{CBBBD4F9-D275-45B6-A480-5F4F99BE0A2F}" type="presParOf" srcId="{F22EA04E-3737-486A-8FE9-D6DD34BD8235}" destId="{B7F38502-B387-4876-9E98-7A3674EDA900}" srcOrd="5" destOrd="0" presId="urn:microsoft.com/office/officeart/2018/2/layout/IconCircleList"/>
    <dgm:cxn modelId="{99691079-D17D-48A9-8E1D-0ABA51749D30}" type="presParOf" srcId="{F22EA04E-3737-486A-8FE9-D6DD34BD8235}" destId="{A0E0D9A9-A46F-4A39-9B65-57FC4102A6D0}" srcOrd="6" destOrd="0" presId="urn:microsoft.com/office/officeart/2018/2/layout/IconCircleList"/>
    <dgm:cxn modelId="{FE27DA43-12FB-4F16-AE27-ECB0319D52B0}" type="presParOf" srcId="{A0E0D9A9-A46F-4A39-9B65-57FC4102A6D0}" destId="{44A34174-9C47-4CCB-A4D4-5E17184F3362}" srcOrd="0" destOrd="0" presId="urn:microsoft.com/office/officeart/2018/2/layout/IconCircleList"/>
    <dgm:cxn modelId="{2F5E30F4-F015-4599-B9F0-FC6D2FE9489E}" type="presParOf" srcId="{A0E0D9A9-A46F-4A39-9B65-57FC4102A6D0}" destId="{106B3C7F-34F7-418A-A40B-4DF278F8C512}" srcOrd="1" destOrd="0" presId="urn:microsoft.com/office/officeart/2018/2/layout/IconCircleList"/>
    <dgm:cxn modelId="{8F44A56B-EE85-4139-AEC7-D4F34E74C045}" type="presParOf" srcId="{A0E0D9A9-A46F-4A39-9B65-57FC4102A6D0}" destId="{8A78CD54-969F-4F19-BF1E-A89D5492CE2A}" srcOrd="2" destOrd="0" presId="urn:microsoft.com/office/officeart/2018/2/layout/IconCircleList"/>
    <dgm:cxn modelId="{817F249A-4C0F-4E4D-856C-5D660DF02810}" type="presParOf" srcId="{A0E0D9A9-A46F-4A39-9B65-57FC4102A6D0}" destId="{5120BFD4-01D1-443F-9EE7-F9834874B29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CFE8BD-C273-4F17-AC47-690C84960172}"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439D1D00-BD19-402C-9B30-768359039ABD}">
      <dgm:prSet/>
      <dgm:spPr/>
      <dgm:t>
        <a:bodyPr/>
        <a:lstStyle/>
        <a:p>
          <a:r>
            <a:rPr lang="es-ES" b="0" i="0"/>
            <a:t>GitHub es un sistema de gestión de proyectos y control de versiones de código, así como una plataforma de red social diseñada para desarrolladores.</a:t>
          </a:r>
          <a:endParaRPr lang="es-ES"/>
        </a:p>
      </dgm:t>
    </dgm:pt>
    <dgm:pt modelId="{8412142A-0814-4F2B-9FF1-AA608379ABAF}" type="parTrans" cxnId="{52486845-52AE-4734-926F-73FF829EDC41}">
      <dgm:prSet/>
      <dgm:spPr/>
      <dgm:t>
        <a:bodyPr/>
        <a:lstStyle/>
        <a:p>
          <a:endParaRPr lang="en-US"/>
        </a:p>
      </dgm:t>
    </dgm:pt>
    <dgm:pt modelId="{B8FD4865-1A31-4E34-90A3-1D695C0AA298}" type="sibTrans" cxnId="{52486845-52AE-4734-926F-73FF829EDC41}">
      <dgm:prSet/>
      <dgm:spPr/>
      <dgm:t>
        <a:bodyPr/>
        <a:lstStyle/>
        <a:p>
          <a:endParaRPr lang="en-US"/>
        </a:p>
      </dgm:t>
    </dgm:pt>
    <dgm:pt modelId="{54863334-4258-4801-8BB3-467C073696ED}">
      <dgm:prSet/>
      <dgm:spPr/>
      <dgm:t>
        <a:bodyPr/>
        <a:lstStyle/>
        <a:p>
          <a:r>
            <a:rPr lang="es-ES" b="0" i="0"/>
            <a:t>Una Versión de Control ayuda a los desarrolladores llevar un registro y administrar cualquier cambio en el código del proyecto de software. A medida que crece este proyecto, la versión de control se vuelve esencial. </a:t>
          </a:r>
          <a:endParaRPr lang="es-ES"/>
        </a:p>
      </dgm:t>
    </dgm:pt>
    <dgm:pt modelId="{528ADC2B-C5AB-40BE-94AD-0062EE0FAE45}" type="parTrans" cxnId="{59415FAC-94E7-4507-9BA3-366CFDB669EB}">
      <dgm:prSet/>
      <dgm:spPr/>
      <dgm:t>
        <a:bodyPr/>
        <a:lstStyle/>
        <a:p>
          <a:endParaRPr lang="en-US"/>
        </a:p>
      </dgm:t>
    </dgm:pt>
    <dgm:pt modelId="{94C23329-DEEF-46ED-B6DD-42574BE10E9C}" type="sibTrans" cxnId="{59415FAC-94E7-4507-9BA3-366CFDB669EB}">
      <dgm:prSet/>
      <dgm:spPr/>
      <dgm:t>
        <a:bodyPr/>
        <a:lstStyle/>
        <a:p>
          <a:endParaRPr lang="en-US"/>
        </a:p>
      </dgm:t>
    </dgm:pt>
    <dgm:pt modelId="{EF6D11B3-917C-496A-B61C-6E550D8BD6ED}" type="pres">
      <dgm:prSet presAssocID="{05CFE8BD-C273-4F17-AC47-690C84960172}" presName="hierChild1" presStyleCnt="0">
        <dgm:presLayoutVars>
          <dgm:chPref val="1"/>
          <dgm:dir/>
          <dgm:animOne val="branch"/>
          <dgm:animLvl val="lvl"/>
          <dgm:resizeHandles/>
        </dgm:presLayoutVars>
      </dgm:prSet>
      <dgm:spPr/>
    </dgm:pt>
    <dgm:pt modelId="{4EDCB218-FD2B-4A76-B3D6-F3663FF089D7}" type="pres">
      <dgm:prSet presAssocID="{439D1D00-BD19-402C-9B30-768359039ABD}" presName="hierRoot1" presStyleCnt="0"/>
      <dgm:spPr/>
    </dgm:pt>
    <dgm:pt modelId="{161483E0-C329-49BB-B394-70CC365C01EB}" type="pres">
      <dgm:prSet presAssocID="{439D1D00-BD19-402C-9B30-768359039ABD}" presName="composite" presStyleCnt="0"/>
      <dgm:spPr/>
    </dgm:pt>
    <dgm:pt modelId="{4EF77DDC-4AD0-42C3-B013-E0FD1ED0E744}" type="pres">
      <dgm:prSet presAssocID="{439D1D00-BD19-402C-9B30-768359039ABD}" presName="background" presStyleLbl="node0" presStyleIdx="0" presStyleCnt="2"/>
      <dgm:spPr/>
    </dgm:pt>
    <dgm:pt modelId="{399B225F-EFD2-4AFA-BBEA-7D19DB51E800}" type="pres">
      <dgm:prSet presAssocID="{439D1D00-BD19-402C-9B30-768359039ABD}" presName="text" presStyleLbl="fgAcc0" presStyleIdx="0" presStyleCnt="2">
        <dgm:presLayoutVars>
          <dgm:chPref val="3"/>
        </dgm:presLayoutVars>
      </dgm:prSet>
      <dgm:spPr/>
    </dgm:pt>
    <dgm:pt modelId="{25B20D98-083F-4DE2-A8CF-FA33432CFA22}" type="pres">
      <dgm:prSet presAssocID="{439D1D00-BD19-402C-9B30-768359039ABD}" presName="hierChild2" presStyleCnt="0"/>
      <dgm:spPr/>
    </dgm:pt>
    <dgm:pt modelId="{606BB2CD-8E9E-49E2-8FC9-CCFA92B2D410}" type="pres">
      <dgm:prSet presAssocID="{54863334-4258-4801-8BB3-467C073696ED}" presName="hierRoot1" presStyleCnt="0"/>
      <dgm:spPr/>
    </dgm:pt>
    <dgm:pt modelId="{59F072E6-B0FE-406F-9026-6C92BB7F489E}" type="pres">
      <dgm:prSet presAssocID="{54863334-4258-4801-8BB3-467C073696ED}" presName="composite" presStyleCnt="0"/>
      <dgm:spPr/>
    </dgm:pt>
    <dgm:pt modelId="{7848BE72-501A-4BFE-83AC-353893F96BEF}" type="pres">
      <dgm:prSet presAssocID="{54863334-4258-4801-8BB3-467C073696ED}" presName="background" presStyleLbl="node0" presStyleIdx="1" presStyleCnt="2"/>
      <dgm:spPr/>
    </dgm:pt>
    <dgm:pt modelId="{6EF9D3DF-D7FD-490B-B9E6-ECE13CA0310A}" type="pres">
      <dgm:prSet presAssocID="{54863334-4258-4801-8BB3-467C073696ED}" presName="text" presStyleLbl="fgAcc0" presStyleIdx="1" presStyleCnt="2">
        <dgm:presLayoutVars>
          <dgm:chPref val="3"/>
        </dgm:presLayoutVars>
      </dgm:prSet>
      <dgm:spPr/>
    </dgm:pt>
    <dgm:pt modelId="{FA921D21-7074-4158-8ABF-E938549E0366}" type="pres">
      <dgm:prSet presAssocID="{54863334-4258-4801-8BB3-467C073696ED}" presName="hierChild2" presStyleCnt="0"/>
      <dgm:spPr/>
    </dgm:pt>
  </dgm:ptLst>
  <dgm:cxnLst>
    <dgm:cxn modelId="{52486845-52AE-4734-926F-73FF829EDC41}" srcId="{05CFE8BD-C273-4F17-AC47-690C84960172}" destId="{439D1D00-BD19-402C-9B30-768359039ABD}" srcOrd="0" destOrd="0" parTransId="{8412142A-0814-4F2B-9FF1-AA608379ABAF}" sibTransId="{B8FD4865-1A31-4E34-90A3-1D695C0AA298}"/>
    <dgm:cxn modelId="{60DF0C85-C822-4EDD-AD41-AD8C52704128}" type="presOf" srcId="{439D1D00-BD19-402C-9B30-768359039ABD}" destId="{399B225F-EFD2-4AFA-BBEA-7D19DB51E800}" srcOrd="0" destOrd="0" presId="urn:microsoft.com/office/officeart/2005/8/layout/hierarchy1"/>
    <dgm:cxn modelId="{91C91288-D4EA-48EF-8261-863EE0949666}" type="presOf" srcId="{54863334-4258-4801-8BB3-467C073696ED}" destId="{6EF9D3DF-D7FD-490B-B9E6-ECE13CA0310A}" srcOrd="0" destOrd="0" presId="urn:microsoft.com/office/officeart/2005/8/layout/hierarchy1"/>
    <dgm:cxn modelId="{4C9E85A4-CA65-47E6-9E60-E56B9BFB17C5}" type="presOf" srcId="{05CFE8BD-C273-4F17-AC47-690C84960172}" destId="{EF6D11B3-917C-496A-B61C-6E550D8BD6ED}" srcOrd="0" destOrd="0" presId="urn:microsoft.com/office/officeart/2005/8/layout/hierarchy1"/>
    <dgm:cxn modelId="{59415FAC-94E7-4507-9BA3-366CFDB669EB}" srcId="{05CFE8BD-C273-4F17-AC47-690C84960172}" destId="{54863334-4258-4801-8BB3-467C073696ED}" srcOrd="1" destOrd="0" parTransId="{528ADC2B-C5AB-40BE-94AD-0062EE0FAE45}" sibTransId="{94C23329-DEEF-46ED-B6DD-42574BE10E9C}"/>
    <dgm:cxn modelId="{3F3E6C39-FE97-49C9-935C-2D537258E3B7}" type="presParOf" srcId="{EF6D11B3-917C-496A-B61C-6E550D8BD6ED}" destId="{4EDCB218-FD2B-4A76-B3D6-F3663FF089D7}" srcOrd="0" destOrd="0" presId="urn:microsoft.com/office/officeart/2005/8/layout/hierarchy1"/>
    <dgm:cxn modelId="{740C0EC2-62DD-46E2-A2C6-793A7D011871}" type="presParOf" srcId="{4EDCB218-FD2B-4A76-B3D6-F3663FF089D7}" destId="{161483E0-C329-49BB-B394-70CC365C01EB}" srcOrd="0" destOrd="0" presId="urn:microsoft.com/office/officeart/2005/8/layout/hierarchy1"/>
    <dgm:cxn modelId="{430D2974-C583-4DDD-BE3D-402C4BDD3642}" type="presParOf" srcId="{161483E0-C329-49BB-B394-70CC365C01EB}" destId="{4EF77DDC-4AD0-42C3-B013-E0FD1ED0E744}" srcOrd="0" destOrd="0" presId="urn:microsoft.com/office/officeart/2005/8/layout/hierarchy1"/>
    <dgm:cxn modelId="{8B13F62E-74C6-4845-9D5B-52FC76240AE8}" type="presParOf" srcId="{161483E0-C329-49BB-B394-70CC365C01EB}" destId="{399B225F-EFD2-4AFA-BBEA-7D19DB51E800}" srcOrd="1" destOrd="0" presId="urn:microsoft.com/office/officeart/2005/8/layout/hierarchy1"/>
    <dgm:cxn modelId="{DB17FB61-8B11-4268-B481-AB4AC6089A4D}" type="presParOf" srcId="{4EDCB218-FD2B-4A76-B3D6-F3663FF089D7}" destId="{25B20D98-083F-4DE2-A8CF-FA33432CFA22}" srcOrd="1" destOrd="0" presId="urn:microsoft.com/office/officeart/2005/8/layout/hierarchy1"/>
    <dgm:cxn modelId="{D7B62288-19D8-4706-8431-163F95B79C8B}" type="presParOf" srcId="{EF6D11B3-917C-496A-B61C-6E550D8BD6ED}" destId="{606BB2CD-8E9E-49E2-8FC9-CCFA92B2D410}" srcOrd="1" destOrd="0" presId="urn:microsoft.com/office/officeart/2005/8/layout/hierarchy1"/>
    <dgm:cxn modelId="{7000ADE7-07D6-4B74-9269-F1A3F5D6CE40}" type="presParOf" srcId="{606BB2CD-8E9E-49E2-8FC9-CCFA92B2D410}" destId="{59F072E6-B0FE-406F-9026-6C92BB7F489E}" srcOrd="0" destOrd="0" presId="urn:microsoft.com/office/officeart/2005/8/layout/hierarchy1"/>
    <dgm:cxn modelId="{2BE5C71B-0D5E-4005-B5A6-1ADADF4F0FBF}" type="presParOf" srcId="{59F072E6-B0FE-406F-9026-6C92BB7F489E}" destId="{7848BE72-501A-4BFE-83AC-353893F96BEF}" srcOrd="0" destOrd="0" presId="urn:microsoft.com/office/officeart/2005/8/layout/hierarchy1"/>
    <dgm:cxn modelId="{AF494512-79DE-4040-8A78-84F9BC1BC860}" type="presParOf" srcId="{59F072E6-B0FE-406F-9026-6C92BB7F489E}" destId="{6EF9D3DF-D7FD-490B-B9E6-ECE13CA0310A}" srcOrd="1" destOrd="0" presId="urn:microsoft.com/office/officeart/2005/8/layout/hierarchy1"/>
    <dgm:cxn modelId="{6357D129-051A-49BC-994D-D66B2CC638A4}" type="presParOf" srcId="{606BB2CD-8E9E-49E2-8FC9-CCFA92B2D410}" destId="{FA921D21-7074-4158-8ABF-E938549E036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E532D6-471A-438C-BDC5-ADE85BDB8D60}" type="doc">
      <dgm:prSet loTypeId="urn:microsoft.com/office/officeart/2018/5/layout/IconLeaf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100C9D2-5990-4841-A912-7BA64044E51D}">
      <dgm:prSet/>
      <dgm:spPr/>
      <dgm:t>
        <a:bodyPr/>
        <a:lstStyle/>
        <a:p>
          <a:pPr>
            <a:defRPr cap="all"/>
          </a:pPr>
          <a:r>
            <a:rPr lang="es-ES" b="0" i="0" dirty="0"/>
            <a:t>Aunque es considerado a menudo como un lenguaje "scripting", es realmente un lenguaje de propósito general. En la actualidad, Python es usado para todo, desde simples "scripts", hasta grandes servidores web que proveen servicio ininterrumpido 24×7. Es utilizado para la programación de interfaces gráficas y bases de datos, programación web tanto en el cliente como en el servidor .</a:t>
          </a:r>
          <a:endParaRPr lang="es-ES" dirty="0"/>
        </a:p>
      </dgm:t>
    </dgm:pt>
    <dgm:pt modelId="{0ADEE0AE-A81E-45CA-B8EA-D13759AEDA1E}" type="parTrans" cxnId="{3D358AA7-685F-4DE4-B231-D901886B9A85}">
      <dgm:prSet/>
      <dgm:spPr/>
      <dgm:t>
        <a:bodyPr/>
        <a:lstStyle/>
        <a:p>
          <a:endParaRPr lang="en-US"/>
        </a:p>
      </dgm:t>
    </dgm:pt>
    <dgm:pt modelId="{038A3AAC-2DD7-47E9-859F-893ACFF92597}" type="sibTrans" cxnId="{3D358AA7-685F-4DE4-B231-D901886B9A85}">
      <dgm:prSet/>
      <dgm:spPr/>
      <dgm:t>
        <a:bodyPr/>
        <a:lstStyle/>
        <a:p>
          <a:endParaRPr lang="en-US"/>
        </a:p>
      </dgm:t>
    </dgm:pt>
    <dgm:pt modelId="{A29F5F26-695D-40ED-9216-FABB9B45675D}" type="pres">
      <dgm:prSet presAssocID="{A2E532D6-471A-438C-BDC5-ADE85BDB8D60}" presName="root" presStyleCnt="0">
        <dgm:presLayoutVars>
          <dgm:dir/>
          <dgm:resizeHandles val="exact"/>
        </dgm:presLayoutVars>
      </dgm:prSet>
      <dgm:spPr/>
    </dgm:pt>
    <dgm:pt modelId="{21E59CF2-D8A7-469E-87A8-531B44371BC1}" type="pres">
      <dgm:prSet presAssocID="{7100C9D2-5990-4841-A912-7BA64044E51D}" presName="compNode" presStyleCnt="0"/>
      <dgm:spPr/>
    </dgm:pt>
    <dgm:pt modelId="{C7460A48-ADA4-45D6-8926-E1540398EFCC}" type="pres">
      <dgm:prSet presAssocID="{7100C9D2-5990-4841-A912-7BA64044E51D}" presName="iconBgRect" presStyleLbl="bgShp" presStyleIdx="0" presStyleCnt="1"/>
      <dgm:spPr>
        <a:prstGeom prst="round2DiagRect">
          <a:avLst>
            <a:gd name="adj1" fmla="val 29727"/>
            <a:gd name="adj2" fmla="val 0"/>
          </a:avLst>
        </a:prstGeom>
      </dgm:spPr>
    </dgm:pt>
    <dgm:pt modelId="{B29D8226-604E-428E-B1E0-FED9ED43F148}" type="pres">
      <dgm:prSet presAssocID="{7100C9D2-5990-4841-A912-7BA64044E51D}" presName="iconRect" presStyleLbl="node1" presStyleIdx="0" presStyleCnt="1" custLinFactNeighborX="-6240" custLinFactNeighborY="30"/>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652B490E-A54F-48E7-B45F-80C2586B731B}" type="pres">
      <dgm:prSet presAssocID="{7100C9D2-5990-4841-A912-7BA64044E51D}" presName="spaceRect" presStyleCnt="0"/>
      <dgm:spPr/>
    </dgm:pt>
    <dgm:pt modelId="{AAFF9251-3E1D-4CDA-A825-D68CA0B590A7}" type="pres">
      <dgm:prSet presAssocID="{7100C9D2-5990-4841-A912-7BA64044E51D}" presName="textRect" presStyleLbl="revTx" presStyleIdx="0" presStyleCnt="1" custScaleX="173979" custScaleY="201293">
        <dgm:presLayoutVars>
          <dgm:chMax val="1"/>
          <dgm:chPref val="1"/>
        </dgm:presLayoutVars>
      </dgm:prSet>
      <dgm:spPr/>
    </dgm:pt>
  </dgm:ptLst>
  <dgm:cxnLst>
    <dgm:cxn modelId="{B1BBF225-B9A3-433B-8F34-B456792C0D45}" type="presOf" srcId="{A2E532D6-471A-438C-BDC5-ADE85BDB8D60}" destId="{A29F5F26-695D-40ED-9216-FABB9B45675D}" srcOrd="0" destOrd="0" presId="urn:microsoft.com/office/officeart/2018/5/layout/IconLeafLabelList"/>
    <dgm:cxn modelId="{D2E17B64-5F2C-4B9B-AEF2-E5060A061D32}" type="presOf" srcId="{7100C9D2-5990-4841-A912-7BA64044E51D}" destId="{AAFF9251-3E1D-4CDA-A825-D68CA0B590A7}" srcOrd="0" destOrd="0" presId="urn:microsoft.com/office/officeart/2018/5/layout/IconLeafLabelList"/>
    <dgm:cxn modelId="{3D358AA7-685F-4DE4-B231-D901886B9A85}" srcId="{A2E532D6-471A-438C-BDC5-ADE85BDB8D60}" destId="{7100C9D2-5990-4841-A912-7BA64044E51D}" srcOrd="0" destOrd="0" parTransId="{0ADEE0AE-A81E-45CA-B8EA-D13759AEDA1E}" sibTransId="{038A3AAC-2DD7-47E9-859F-893ACFF92597}"/>
    <dgm:cxn modelId="{DC5857BB-43FE-4F7D-BA03-9DD01F6ABA36}" type="presParOf" srcId="{A29F5F26-695D-40ED-9216-FABB9B45675D}" destId="{21E59CF2-D8A7-469E-87A8-531B44371BC1}" srcOrd="0" destOrd="0" presId="urn:microsoft.com/office/officeart/2018/5/layout/IconLeafLabelList"/>
    <dgm:cxn modelId="{99D6F570-0189-4251-BC64-33327339B951}" type="presParOf" srcId="{21E59CF2-D8A7-469E-87A8-531B44371BC1}" destId="{C7460A48-ADA4-45D6-8926-E1540398EFCC}" srcOrd="0" destOrd="0" presId="urn:microsoft.com/office/officeart/2018/5/layout/IconLeafLabelList"/>
    <dgm:cxn modelId="{590757AB-F869-48F0-88BA-2CF44710E6EE}" type="presParOf" srcId="{21E59CF2-D8A7-469E-87A8-531B44371BC1}" destId="{B29D8226-604E-428E-B1E0-FED9ED43F148}" srcOrd="1" destOrd="0" presId="urn:microsoft.com/office/officeart/2018/5/layout/IconLeafLabelList"/>
    <dgm:cxn modelId="{FB6A168F-4A0C-41F0-B2EB-F60D40C673EC}" type="presParOf" srcId="{21E59CF2-D8A7-469E-87A8-531B44371BC1}" destId="{652B490E-A54F-48E7-B45F-80C2586B731B}" srcOrd="2" destOrd="0" presId="urn:microsoft.com/office/officeart/2018/5/layout/IconLeafLabelList"/>
    <dgm:cxn modelId="{6BF3559F-A8AB-45B4-980C-1CC2D7C0CA7C}" type="presParOf" srcId="{21E59CF2-D8A7-469E-87A8-531B44371BC1}" destId="{AAFF9251-3E1D-4CDA-A825-D68CA0B590A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90629-9F95-49C2-820B-70CB4D412522}">
      <dsp:nvSpPr>
        <dsp:cNvPr id="0" name=""/>
        <dsp:cNvSpPr/>
      </dsp:nvSpPr>
      <dsp:spPr>
        <a:xfrm>
          <a:off x="210785" y="547086"/>
          <a:ext cx="1335114" cy="13351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BDF63-1D29-464B-96D6-56E09C54531D}">
      <dsp:nvSpPr>
        <dsp:cNvPr id="0" name=""/>
        <dsp:cNvSpPr/>
      </dsp:nvSpPr>
      <dsp:spPr>
        <a:xfrm>
          <a:off x="491159" y="827460"/>
          <a:ext cx="774366" cy="774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122F01-B1EB-428B-B135-055D52007BBB}">
      <dsp:nvSpPr>
        <dsp:cNvPr id="0" name=""/>
        <dsp:cNvSpPr/>
      </dsp:nvSpPr>
      <dsp:spPr>
        <a:xfrm>
          <a:off x="1831996"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dirty="0"/>
            <a:t>Introducción a </a:t>
          </a:r>
          <a:r>
            <a:rPr lang="es-ES" sz="2400" b="1" i="0" kern="1200" dirty="0" err="1"/>
            <a:t>Github</a:t>
          </a:r>
          <a:endParaRPr lang="en-US" sz="2400" kern="1200" dirty="0"/>
        </a:p>
      </dsp:txBody>
      <dsp:txXfrm>
        <a:off x="1831996" y="547086"/>
        <a:ext cx="3147056" cy="1335114"/>
      </dsp:txXfrm>
    </dsp:sp>
    <dsp:sp modelId="{7E2ECDC2-8CF7-4CAE-A712-A9EBF3E19E24}">
      <dsp:nvSpPr>
        <dsp:cNvPr id="0" name=""/>
        <dsp:cNvSpPr/>
      </dsp:nvSpPr>
      <dsp:spPr>
        <a:xfrm>
          <a:off x="5527403" y="547086"/>
          <a:ext cx="1335114" cy="13351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217FC-A6F1-4698-8768-037673E7B26B}">
      <dsp:nvSpPr>
        <dsp:cNvPr id="0" name=""/>
        <dsp:cNvSpPr/>
      </dsp:nvSpPr>
      <dsp:spPr>
        <a:xfrm>
          <a:off x="5807777" y="827460"/>
          <a:ext cx="774366" cy="774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456C6A-1FA0-4B86-81FF-E5D74953B065}">
      <dsp:nvSpPr>
        <dsp:cNvPr id="0" name=""/>
        <dsp:cNvSpPr/>
      </dsp:nvSpPr>
      <dsp:spPr>
        <a:xfrm>
          <a:off x="7148614"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dirty="0"/>
            <a:t>¿Qué es Python?</a:t>
          </a:r>
          <a:endParaRPr lang="en-US" sz="2400" kern="1200" dirty="0"/>
        </a:p>
      </dsp:txBody>
      <dsp:txXfrm>
        <a:off x="7148614" y="547086"/>
        <a:ext cx="3147056" cy="1335114"/>
      </dsp:txXfrm>
    </dsp:sp>
    <dsp:sp modelId="{BF533366-F235-4B8A-BE16-7949B50C7664}">
      <dsp:nvSpPr>
        <dsp:cNvPr id="0" name=""/>
        <dsp:cNvSpPr/>
      </dsp:nvSpPr>
      <dsp:spPr>
        <a:xfrm>
          <a:off x="210785" y="2653223"/>
          <a:ext cx="1335114" cy="13351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B371A-B6A2-4C06-A3ED-757D38AD933D}">
      <dsp:nvSpPr>
        <dsp:cNvPr id="0" name=""/>
        <dsp:cNvSpPr/>
      </dsp:nvSpPr>
      <dsp:spPr>
        <a:xfrm>
          <a:off x="491159" y="2933597"/>
          <a:ext cx="774366" cy="774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B1EB25-E89F-4449-BB95-E87C4BADDBF0}">
      <dsp:nvSpPr>
        <dsp:cNvPr id="0" name=""/>
        <dsp:cNvSpPr/>
      </dsp:nvSpPr>
      <dsp:spPr>
        <a:xfrm>
          <a:off x="1831996"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dirty="0"/>
            <a:t>Operadores y Sintaxis</a:t>
          </a:r>
          <a:r>
            <a:rPr lang="es-ES" sz="2400" b="0" i="0" kern="1200" dirty="0"/>
            <a:t>.</a:t>
          </a:r>
          <a:endParaRPr lang="es-ES" sz="2400" b="1" i="0" kern="1200" dirty="0">
            <a:latin typeface="Calibri Light" panose="020F0302020204030204"/>
          </a:endParaRPr>
        </a:p>
      </dsp:txBody>
      <dsp:txXfrm>
        <a:off x="1831996" y="2653223"/>
        <a:ext cx="3147056" cy="1335114"/>
      </dsp:txXfrm>
    </dsp:sp>
    <dsp:sp modelId="{44A34174-9C47-4CCB-A4D4-5E17184F3362}">
      <dsp:nvSpPr>
        <dsp:cNvPr id="0" name=""/>
        <dsp:cNvSpPr/>
      </dsp:nvSpPr>
      <dsp:spPr>
        <a:xfrm>
          <a:off x="5527403" y="2653223"/>
          <a:ext cx="1335114" cy="13351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6B3C7F-34F7-418A-A40B-4DF278F8C512}">
      <dsp:nvSpPr>
        <dsp:cNvPr id="0" name=""/>
        <dsp:cNvSpPr/>
      </dsp:nvSpPr>
      <dsp:spPr>
        <a:xfrm>
          <a:off x="5807777" y="2933597"/>
          <a:ext cx="774366" cy="774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20BFD4-01D1-443F-9EE7-F9834874B293}">
      <dsp:nvSpPr>
        <dsp:cNvPr id="0" name=""/>
        <dsp:cNvSpPr/>
      </dsp:nvSpPr>
      <dsp:spPr>
        <a:xfrm>
          <a:off x="7148614"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a:t>Asignación de Tarea 1.</a:t>
          </a:r>
          <a:endParaRPr lang="en-US" sz="2400" kern="1200"/>
        </a:p>
      </dsp:txBody>
      <dsp:txXfrm>
        <a:off x="7148614" y="2653223"/>
        <a:ext cx="3147056" cy="1335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77DDC-4AD0-42C3-B013-E0FD1ED0E744}">
      <dsp:nvSpPr>
        <dsp:cNvPr id="0" name=""/>
        <dsp:cNvSpPr/>
      </dsp:nvSpPr>
      <dsp:spPr>
        <a:xfrm>
          <a:off x="605" y="798037"/>
          <a:ext cx="2123660" cy="13485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9B225F-EFD2-4AFA-BBEA-7D19DB51E800}">
      <dsp:nvSpPr>
        <dsp:cNvPr id="0" name=""/>
        <dsp:cNvSpPr/>
      </dsp:nvSpPr>
      <dsp:spPr>
        <a:xfrm>
          <a:off x="236567" y="1022201"/>
          <a:ext cx="2123660" cy="1348524"/>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b="0" i="0" kern="1200"/>
            <a:t>GitHub es un sistema de gestión de proyectos y control de versiones de código, así como una plataforma de red social diseñada para desarrolladores.</a:t>
          </a:r>
          <a:endParaRPr lang="es-ES" sz="1100" kern="1200"/>
        </a:p>
      </dsp:txBody>
      <dsp:txXfrm>
        <a:off x="276064" y="1061698"/>
        <a:ext cx="2044666" cy="1269530"/>
      </dsp:txXfrm>
    </dsp:sp>
    <dsp:sp modelId="{7848BE72-501A-4BFE-83AC-353893F96BEF}">
      <dsp:nvSpPr>
        <dsp:cNvPr id="0" name=""/>
        <dsp:cNvSpPr/>
      </dsp:nvSpPr>
      <dsp:spPr>
        <a:xfrm>
          <a:off x="2596189" y="798037"/>
          <a:ext cx="2123660" cy="13485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EF9D3DF-D7FD-490B-B9E6-ECE13CA0310A}">
      <dsp:nvSpPr>
        <dsp:cNvPr id="0" name=""/>
        <dsp:cNvSpPr/>
      </dsp:nvSpPr>
      <dsp:spPr>
        <a:xfrm>
          <a:off x="2832151" y="1022201"/>
          <a:ext cx="2123660" cy="1348524"/>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b="0" i="0" kern="1200"/>
            <a:t>Una Versión de Control ayuda a los desarrolladores llevar un registro y administrar cualquier cambio en el código del proyecto de software. A medida que crece este proyecto, la versión de control se vuelve esencial. </a:t>
          </a:r>
          <a:endParaRPr lang="es-ES" sz="1100" kern="1200"/>
        </a:p>
      </dsp:txBody>
      <dsp:txXfrm>
        <a:off x="2871648" y="1061698"/>
        <a:ext cx="2044666" cy="1269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60A48-ADA4-45D6-8926-E1540398EFCC}">
      <dsp:nvSpPr>
        <dsp:cNvPr id="0" name=""/>
        <dsp:cNvSpPr/>
      </dsp:nvSpPr>
      <dsp:spPr>
        <a:xfrm>
          <a:off x="4311701" y="268256"/>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9D8226-604E-428E-B1E0-FED9ED43F148}">
      <dsp:nvSpPr>
        <dsp:cNvPr id="0" name=""/>
        <dsp:cNvSpPr/>
      </dsp:nvSpPr>
      <dsp:spPr>
        <a:xfrm>
          <a:off x="4701077" y="73663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FF9251-3E1D-4CDA-A825-D68CA0B590A7}">
      <dsp:nvSpPr>
        <dsp:cNvPr id="0" name=""/>
        <dsp:cNvSpPr/>
      </dsp:nvSpPr>
      <dsp:spPr>
        <a:xfrm>
          <a:off x="2278079" y="2783601"/>
          <a:ext cx="6263244" cy="144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s-ES" sz="1300" b="0" i="0" kern="1200" dirty="0"/>
            <a:t>Aunque es considerado a menudo como un lenguaje "scripting", es realmente un lenguaje de propósito general. En la actualidad, Python es usado para todo, desde simples "scripts", hasta grandes servidores web que proveen servicio ininterrumpido 24×7. Es utilizado para la programación de interfaces gráficas y bases de datos, programación web tanto en el cliente como en el servidor .</a:t>
          </a:r>
          <a:endParaRPr lang="es-ES" sz="1300" kern="1200" dirty="0"/>
        </a:p>
      </dsp:txBody>
      <dsp:txXfrm>
        <a:off x="2278079" y="2783601"/>
        <a:ext cx="6263244" cy="14493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EBC90-09CD-47F5-B30B-35B922608E12}" type="datetimeFigureOut">
              <a:rPr lang="es-ES"/>
              <a:t>11/01/2021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2C11-CAFE-4ADD-B30D-ED91B3F30451}" type="slidenum">
              <a:rPr lang="es-ES"/>
              <a:t>‹Nº›</a:t>
            </a:fld>
            <a:endParaRPr lang="es-ES"/>
          </a:p>
        </p:txBody>
      </p:sp>
    </p:spTree>
    <p:extLst>
      <p:ext uri="{BB962C8B-B14F-4D97-AF65-F5344CB8AC3E}">
        <p14:creationId xmlns:p14="http://schemas.microsoft.com/office/powerpoint/2010/main" val="1849606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aplpy.github.io/"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dass.org/adass/proceedings/adass97/mckayn.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mn-lt"/>
            </a:endParaRPr>
          </a:p>
          <a:p>
            <a:br>
              <a:rPr lang="en-US"/>
            </a:br>
            <a:endParaRPr lang="en-US"/>
          </a:p>
        </p:txBody>
      </p:sp>
      <p:sp>
        <p:nvSpPr>
          <p:cNvPr id="4" name="Marcador de número de diapositiva 3"/>
          <p:cNvSpPr>
            <a:spLocks noGrp="1"/>
          </p:cNvSpPr>
          <p:nvPr>
            <p:ph type="sldNum" sz="quarter" idx="5"/>
          </p:nvPr>
        </p:nvSpPr>
        <p:spPr/>
        <p:txBody>
          <a:bodyPr/>
          <a:lstStyle/>
          <a:p>
            <a:fld id="{32832C11-CAFE-4ADD-B30D-ED91B3F30451}" type="slidenum">
              <a:rPr lang="es-ES"/>
              <a:t>3</a:t>
            </a:fld>
            <a:endParaRPr lang="es-ES"/>
          </a:p>
        </p:txBody>
      </p:sp>
    </p:spTree>
    <p:extLst>
      <p:ext uri="{BB962C8B-B14F-4D97-AF65-F5344CB8AC3E}">
        <p14:creationId xmlns:p14="http://schemas.microsoft.com/office/powerpoint/2010/main" val="1445569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programa</a:t>
            </a:r>
            <a:r>
              <a:rPr lang="en-US"/>
              <a:t> </a:t>
            </a:r>
            <a:r>
              <a:rPr lang="en-US" err="1"/>
              <a:t>enseña</a:t>
            </a:r>
            <a:r>
              <a:rPr lang="en-US"/>
              <a:t> los </a:t>
            </a:r>
            <a:r>
              <a:rPr lang="en-US" err="1"/>
              <a:t>fundamentos</a:t>
            </a:r>
            <a:r>
              <a:rPr lang="en-US"/>
              <a:t> de radio </a:t>
            </a:r>
            <a:r>
              <a:rPr lang="en-US" err="1"/>
              <a:t>astronomía</a:t>
            </a:r>
            <a:r>
              <a:rPr lang="en-US"/>
              <a:t> y </a:t>
            </a:r>
            <a:r>
              <a:rPr lang="en-US" err="1"/>
              <a:t>habilidades</a:t>
            </a:r>
            <a:r>
              <a:rPr lang="en-US"/>
              <a:t> de </a:t>
            </a:r>
            <a:r>
              <a:rPr lang="en-US" err="1"/>
              <a:t>manejo</a:t>
            </a:r>
            <a:r>
              <a:rPr lang="en-US"/>
              <a:t> de </a:t>
            </a:r>
            <a:r>
              <a:rPr lang="en-US" err="1"/>
              <a:t>proyecto</a:t>
            </a:r>
            <a:r>
              <a:rPr lang="en-US"/>
              <a:t> para que los </a:t>
            </a:r>
            <a:r>
              <a:rPr lang="en-US" err="1"/>
              <a:t>participantes</a:t>
            </a:r>
            <a:r>
              <a:rPr lang="en-US"/>
              <a:t> </a:t>
            </a:r>
            <a:r>
              <a:rPr lang="en-US" err="1"/>
              <a:t>repliquen</a:t>
            </a:r>
            <a:r>
              <a:rPr lang="en-US"/>
              <a:t> lo que </a:t>
            </a:r>
            <a:r>
              <a:rPr lang="en-US" err="1"/>
              <a:t>han</a:t>
            </a:r>
            <a:r>
              <a:rPr lang="en-US"/>
              <a:t> visto </a:t>
            </a:r>
            <a:r>
              <a:rPr lang="en-US" err="1"/>
              <a:t>durante</a:t>
            </a:r>
            <a:r>
              <a:rPr lang="en-US"/>
              <a:t> el </a:t>
            </a:r>
            <a:r>
              <a:rPr lang="en-US" err="1"/>
              <a:t>programa</a:t>
            </a:r>
            <a:r>
              <a:rPr lang="en-US"/>
              <a:t>, y </a:t>
            </a:r>
            <a:r>
              <a:rPr lang="en-US" err="1"/>
              <a:t>establezcan</a:t>
            </a:r>
            <a:r>
              <a:rPr lang="en-US"/>
              <a:t> un Hub de NINE en sus </a:t>
            </a:r>
            <a:r>
              <a:rPr lang="en-US" err="1"/>
              <a:t>países</a:t>
            </a:r>
            <a:r>
              <a:rPr lang="en-US"/>
              <a:t>.</a:t>
            </a:r>
            <a:br>
              <a:rPr lang="en-US"/>
            </a:br>
            <a:endParaRPr lang="en-US"/>
          </a:p>
          <a:p>
            <a:r>
              <a:rPr lang="en-US"/>
              <a:t>La </a:t>
            </a:r>
            <a:r>
              <a:rPr lang="en-US" err="1"/>
              <a:t>misión</a:t>
            </a:r>
            <a:r>
              <a:rPr lang="en-US"/>
              <a:t> de NINE es </a:t>
            </a:r>
            <a:r>
              <a:rPr lang="en-US" err="1"/>
              <a:t>crear</a:t>
            </a:r>
            <a:r>
              <a:rPr lang="en-US"/>
              <a:t> </a:t>
            </a:r>
            <a:r>
              <a:rPr lang="en-US" err="1"/>
              <a:t>talento</a:t>
            </a:r>
            <a:r>
              <a:rPr lang="en-US"/>
              <a:t> </a:t>
            </a:r>
            <a:r>
              <a:rPr lang="en-US" err="1"/>
              <a:t>humano</a:t>
            </a:r>
            <a:r>
              <a:rPr lang="en-US"/>
              <a:t> y </a:t>
            </a:r>
            <a:r>
              <a:rPr lang="en-US" err="1"/>
              <a:t>capacitar</a:t>
            </a:r>
            <a:r>
              <a:rPr lang="en-US"/>
              <a:t> en el </a:t>
            </a:r>
            <a:r>
              <a:rPr lang="en-US" err="1"/>
              <a:t>uso</a:t>
            </a:r>
            <a:r>
              <a:rPr lang="en-US"/>
              <a:t> de software para radio </a:t>
            </a:r>
            <a:r>
              <a:rPr lang="en-US" err="1"/>
              <a:t>astronomía</a:t>
            </a:r>
            <a:r>
              <a:rPr lang="en-US"/>
              <a:t>, y </a:t>
            </a:r>
            <a:r>
              <a:rPr lang="en-US" err="1"/>
              <a:t>aumentar</a:t>
            </a:r>
            <a:r>
              <a:rPr lang="en-US"/>
              <a:t> el </a:t>
            </a:r>
            <a:r>
              <a:rPr lang="en-US" err="1"/>
              <a:t>acceso</a:t>
            </a:r>
            <a:r>
              <a:rPr lang="en-US"/>
              <a:t> al campo.</a:t>
            </a:r>
            <a:endParaRPr lang="es-ES"/>
          </a:p>
          <a:p>
            <a:endParaRPr lang="en-US"/>
          </a:p>
          <a:p>
            <a:r>
              <a:rPr lang="en-US"/>
              <a:t>El </a:t>
            </a:r>
            <a:r>
              <a:rPr lang="en-US" err="1"/>
              <a:t>enfoque</a:t>
            </a:r>
            <a:r>
              <a:rPr lang="en-US"/>
              <a:t> del </a:t>
            </a:r>
            <a:r>
              <a:rPr lang="en-US" err="1"/>
              <a:t>programa</a:t>
            </a:r>
            <a:r>
              <a:rPr lang="en-US"/>
              <a:t> </a:t>
            </a:r>
            <a:r>
              <a:rPr lang="en-US" err="1"/>
              <a:t>durante</a:t>
            </a:r>
            <a:r>
              <a:rPr lang="en-US"/>
              <a:t> los </a:t>
            </a:r>
            <a:r>
              <a:rPr lang="en-US" err="1"/>
              <a:t>próximos</a:t>
            </a:r>
            <a:r>
              <a:rPr lang="en-US"/>
              <a:t> 3 </a:t>
            </a:r>
            <a:r>
              <a:rPr lang="en-US" err="1"/>
              <a:t>años</a:t>
            </a:r>
            <a:r>
              <a:rPr lang="en-US"/>
              <a:t> es </a:t>
            </a:r>
            <a:r>
              <a:rPr lang="en-US" err="1"/>
              <a:t>enfocarse</a:t>
            </a:r>
            <a:r>
              <a:rPr lang="en-US"/>
              <a:t> en </a:t>
            </a:r>
            <a:r>
              <a:rPr lang="en-US" err="1"/>
              <a:t>Centroamérica</a:t>
            </a:r>
            <a:r>
              <a:rPr lang="en-US"/>
              <a:t> y el Caribe</a:t>
            </a:r>
            <a:endParaRPr lang="es-ES"/>
          </a:p>
        </p:txBody>
      </p:sp>
      <p:sp>
        <p:nvSpPr>
          <p:cNvPr id="4" name="Marcador de número de diapositiva 3"/>
          <p:cNvSpPr>
            <a:spLocks noGrp="1"/>
          </p:cNvSpPr>
          <p:nvPr>
            <p:ph type="sldNum" sz="quarter" idx="5"/>
          </p:nvPr>
        </p:nvSpPr>
        <p:spPr/>
        <p:txBody>
          <a:bodyPr/>
          <a:lstStyle/>
          <a:p>
            <a:fld id="{32832C11-CAFE-4ADD-B30D-ED91B3F30451}" type="slidenum">
              <a:rPr lang="es-ES"/>
              <a:t>4</a:t>
            </a:fld>
            <a:endParaRPr lang="es-ES"/>
          </a:p>
        </p:txBody>
      </p:sp>
    </p:spTree>
    <p:extLst>
      <p:ext uri="{BB962C8B-B14F-4D97-AF65-F5344CB8AC3E}">
        <p14:creationId xmlns:p14="http://schemas.microsoft.com/office/powerpoint/2010/main" val="1028056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fontAlgn="base"/>
            <a:r>
              <a:rPr lang="es-ES" sz="1200" b="0" i="0" u="none" strike="noStrike" kern="1200" dirty="0">
                <a:solidFill>
                  <a:schemeClr val="tx1"/>
                </a:solidFill>
                <a:effectLst/>
                <a:latin typeface="+mn-lt"/>
                <a:ea typeface="+mn-ea"/>
                <a:cs typeface="+mn-cs"/>
              </a:rPr>
              <a:t>Es un lenguaje de programación de alto nivel para programación general.</a:t>
            </a:r>
            <a:r>
              <a:rPr lang="es-ES" sz="1200" b="0" i="0" kern="1200" dirty="0">
                <a:solidFill>
                  <a:schemeClr val="tx1"/>
                </a:solidFill>
                <a:effectLst/>
                <a:latin typeface="+mn-lt"/>
                <a:ea typeface="+mn-ea"/>
                <a:cs typeface="+mn-cs"/>
              </a:rPr>
              <a:t>​</a:t>
            </a:r>
          </a:p>
          <a:p>
            <a:pPr rtl="0" fontAlgn="base"/>
            <a:r>
              <a:rPr lang="es-ES" sz="1200" b="0" i="0" u="none" strike="noStrike" kern="1200" dirty="0">
                <a:solidFill>
                  <a:schemeClr val="tx1"/>
                </a:solidFill>
                <a:effectLst/>
                <a:latin typeface="+mn-lt"/>
                <a:ea typeface="+mn-ea"/>
                <a:cs typeface="+mn-cs"/>
              </a:rPr>
              <a:t>Creado por Guido van Rossum.</a:t>
            </a:r>
            <a:r>
              <a:rPr lang="es-ES" sz="1200" b="0" i="0" kern="1200" dirty="0">
                <a:solidFill>
                  <a:schemeClr val="tx1"/>
                </a:solidFill>
                <a:effectLst/>
                <a:latin typeface="+mn-lt"/>
                <a:ea typeface="+mn-ea"/>
                <a:cs typeface="+mn-cs"/>
              </a:rPr>
              <a:t>​</a:t>
            </a:r>
          </a:p>
          <a:p>
            <a:pPr rtl="0" fontAlgn="base"/>
            <a:r>
              <a:rPr lang="es-ES" sz="1200" b="0" i="0" u="none" strike="noStrike" kern="1200" dirty="0">
                <a:solidFill>
                  <a:schemeClr val="tx1"/>
                </a:solidFill>
                <a:effectLst/>
                <a:latin typeface="+mn-lt"/>
                <a:ea typeface="+mn-ea"/>
                <a:cs typeface="+mn-cs"/>
              </a:rPr>
              <a:t>Principios de Python.</a:t>
            </a:r>
            <a:r>
              <a:rPr lang="en-US" sz="1200" b="0" i="0" kern="1200" dirty="0">
                <a:solidFill>
                  <a:schemeClr val="tx1"/>
                </a:solidFill>
                <a:effectLst/>
                <a:latin typeface="+mn-lt"/>
                <a:ea typeface="+mn-ea"/>
                <a:cs typeface="+mn-cs"/>
              </a:rPr>
              <a:t>​</a:t>
            </a:r>
          </a:p>
          <a:p>
            <a:pPr rtl="0" fontAlgn="base"/>
            <a:r>
              <a:rPr lang="es-ES" sz="1200" b="0" i="0" u="none" strike="noStrike" kern="1200" dirty="0">
                <a:solidFill>
                  <a:schemeClr val="tx1"/>
                </a:solidFill>
                <a:effectLst/>
                <a:latin typeface="+mn-lt"/>
                <a:ea typeface="+mn-ea"/>
                <a:cs typeface="+mn-cs"/>
              </a:rPr>
              <a:t>Fácil de aprender, de enseñar, entender, y obtener.</a:t>
            </a:r>
            <a:endParaRPr lang="en-US" sz="1200" b="0" i="0"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 Los principios de Python a la hora de su creación eran que el lenguaje fuera fácil e </a:t>
            </a:r>
            <a:r>
              <a:rPr lang="es-ES" sz="1200" b="0" i="0" u="none" strike="noStrike" kern="1200" dirty="0" err="1">
                <a:solidFill>
                  <a:schemeClr val="tx1"/>
                </a:solidFill>
                <a:effectLst/>
                <a:latin typeface="+mn-lt"/>
                <a:ea typeface="+mn-ea"/>
                <a:cs typeface="+mn-cs"/>
              </a:rPr>
              <a:t>intituivo</a:t>
            </a:r>
            <a:r>
              <a:rPr lang="es-ES" sz="1200" b="0" i="0" u="none" strike="noStrike" kern="1200" dirty="0">
                <a:solidFill>
                  <a:schemeClr val="tx1"/>
                </a:solidFill>
                <a:effectLst/>
                <a:latin typeface="+mn-lt"/>
                <a:ea typeface="+mn-ea"/>
                <a:cs typeface="+mn-cs"/>
              </a:rPr>
              <a:t>, que sea de código abierto, donde todos puedan contribuir a su desarrollo. Que sea entendible por humanos. Que sea adecuado para tareas diarias, lo que significa tiempos cortos de desarrollo.</a:t>
            </a:r>
            <a:r>
              <a:rPr lang="es-ES" sz="1200" b="0" i="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32832C11-CAFE-4ADD-B30D-ED91B3F30451}" type="slidenum">
              <a:rPr lang="es-ES" smtClean="0"/>
              <a:t>12</a:t>
            </a:fld>
            <a:endParaRPr lang="es-ES"/>
          </a:p>
        </p:txBody>
      </p:sp>
    </p:spTree>
    <p:extLst>
      <p:ext uri="{BB962C8B-B14F-4D97-AF65-F5344CB8AC3E}">
        <p14:creationId xmlns:p14="http://schemas.microsoft.com/office/powerpoint/2010/main" val="1626706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community-developed, free and open-source solar data analysis environment for Python.</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yt</a:t>
            </a:r>
            <a:r>
              <a:rPr lang="en-US" sz="1200" b="0" i="0" kern="1200" dirty="0">
                <a:solidFill>
                  <a:schemeClr val="tx1"/>
                </a:solidFill>
                <a:effectLst/>
                <a:latin typeface="+mn-lt"/>
                <a:ea typeface="+mn-ea"/>
                <a:cs typeface="+mn-cs"/>
              </a:rPr>
              <a:t> is a community-developed analysis and visualization toolkit for volumetric data. </a:t>
            </a:r>
            <a:r>
              <a:rPr lang="en-US" sz="1200" b="0" i="0" kern="1200" dirty="0" err="1">
                <a:solidFill>
                  <a:schemeClr val="tx1"/>
                </a:solidFill>
                <a:effectLst/>
                <a:latin typeface="+mn-lt"/>
                <a:ea typeface="+mn-ea"/>
                <a:cs typeface="+mn-cs"/>
              </a:rPr>
              <a:t>yt</a:t>
            </a:r>
            <a:r>
              <a:rPr lang="en-US" sz="1200" b="0" i="0" kern="1200" dirty="0">
                <a:solidFill>
                  <a:schemeClr val="tx1"/>
                </a:solidFill>
                <a:effectLst/>
                <a:latin typeface="+mn-lt"/>
                <a:ea typeface="+mn-ea"/>
                <a:cs typeface="+mn-cs"/>
              </a:rPr>
              <a:t> has been applied mostly to astrophysical simulation data, but it can be applied to many different types of data including seismology, radio telescope data, weather simulations, and nuclear engineering simulations. </a:t>
            </a:r>
            <a:r>
              <a:rPr lang="en-US" sz="1200" b="0" i="0" kern="1200" dirty="0" err="1">
                <a:solidFill>
                  <a:schemeClr val="tx1"/>
                </a:solidFill>
                <a:effectLst/>
                <a:latin typeface="+mn-lt"/>
                <a:ea typeface="+mn-ea"/>
                <a:cs typeface="+mn-cs"/>
              </a:rPr>
              <a:t>yt</a:t>
            </a:r>
            <a:r>
              <a:rPr lang="en-US" sz="1200" b="0" i="0" kern="1200" dirty="0">
                <a:solidFill>
                  <a:schemeClr val="tx1"/>
                </a:solidFill>
                <a:effectLst/>
                <a:latin typeface="+mn-lt"/>
                <a:ea typeface="+mn-ea"/>
                <a:cs typeface="+mn-cs"/>
              </a:rPr>
              <a:t> is developed in Python under the open-source model.</a:t>
            </a:r>
            <a:endParaRPr lang="es-ES" dirty="0"/>
          </a:p>
        </p:txBody>
      </p:sp>
      <p:sp>
        <p:nvSpPr>
          <p:cNvPr id="4" name="Marcador de número de diapositiva 3"/>
          <p:cNvSpPr>
            <a:spLocks noGrp="1"/>
          </p:cNvSpPr>
          <p:nvPr>
            <p:ph type="sldNum" sz="quarter" idx="5"/>
          </p:nvPr>
        </p:nvSpPr>
        <p:spPr/>
        <p:txBody>
          <a:bodyPr/>
          <a:lstStyle/>
          <a:p>
            <a:fld id="{32832C11-CAFE-4ADD-B30D-ED91B3F30451}" type="slidenum">
              <a:rPr lang="es-ES" smtClean="0"/>
              <a:t>13</a:t>
            </a:fld>
            <a:endParaRPr lang="es-ES"/>
          </a:p>
        </p:txBody>
      </p:sp>
    </p:spTree>
    <p:extLst>
      <p:ext uri="{BB962C8B-B14F-4D97-AF65-F5344CB8AC3E}">
        <p14:creationId xmlns:p14="http://schemas.microsoft.com/office/powerpoint/2010/main" val="307873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Astropy</a:t>
            </a:r>
            <a:r>
              <a:rPr lang="en-US" sz="1200" b="0" i="0" kern="1200" dirty="0">
                <a:solidFill>
                  <a:schemeClr val="tx1"/>
                </a:solidFill>
                <a:effectLst/>
                <a:latin typeface="+mn-lt"/>
                <a:ea typeface="+mn-ea"/>
                <a:cs typeface="+mn-cs"/>
              </a:rPr>
              <a:t> Project is a community effort to develop a core package for astronomy using the </a:t>
            </a:r>
            <a:r>
              <a:rPr lang="en-US" sz="1200" b="0" i="0" u="none" strike="noStrike" kern="1200" dirty="0">
                <a:solidFill>
                  <a:schemeClr val="tx1"/>
                </a:solidFill>
                <a:effectLst/>
                <a:latin typeface="+mn-lt"/>
                <a:ea typeface="+mn-ea"/>
                <a:cs typeface="+mn-cs"/>
                <a:hlinkClick r:id="rId3"/>
              </a:rPr>
              <a:t>Python programming language</a:t>
            </a:r>
            <a:r>
              <a:rPr lang="en-US" sz="1200" b="0" i="0" kern="1200" dirty="0">
                <a:solidFill>
                  <a:schemeClr val="tx1"/>
                </a:solidFill>
                <a:effectLst/>
                <a:latin typeface="+mn-lt"/>
                <a:ea typeface="+mn-ea"/>
                <a:cs typeface="+mn-cs"/>
              </a:rPr>
              <a:t> and improve usability, interoperability, and collaboration between astronomy Python packages. The core </a:t>
            </a:r>
            <a:r>
              <a:rPr lang="en-US" sz="1200" b="0" i="1" kern="1200" dirty="0" err="1">
                <a:solidFill>
                  <a:schemeClr val="tx1"/>
                </a:solidFill>
                <a:effectLst/>
                <a:latin typeface="+mn-lt"/>
                <a:ea typeface="+mn-ea"/>
                <a:cs typeface="+mn-cs"/>
              </a:rPr>
              <a:t>astropy</a:t>
            </a:r>
            <a:r>
              <a:rPr lang="en-US" sz="1200" b="0" i="0" kern="1200" dirty="0">
                <a:solidFill>
                  <a:schemeClr val="tx1"/>
                </a:solidFill>
                <a:effectLst/>
                <a:latin typeface="+mn-lt"/>
                <a:ea typeface="+mn-ea"/>
                <a:cs typeface="+mn-cs"/>
              </a:rPr>
              <a:t> package contains functionality aimed at professional astronomers and astrophysicists, but may be useful to anyone developing astronomy software. The </a:t>
            </a:r>
            <a:r>
              <a:rPr lang="en-US" sz="1200" b="0" i="0" kern="1200" dirty="0" err="1">
                <a:solidFill>
                  <a:schemeClr val="tx1"/>
                </a:solidFill>
                <a:effectLst/>
                <a:latin typeface="+mn-lt"/>
                <a:ea typeface="+mn-ea"/>
                <a:cs typeface="+mn-cs"/>
              </a:rPr>
              <a:t>Astropy</a:t>
            </a:r>
            <a:r>
              <a:rPr lang="en-US" sz="1200" b="0" i="0" kern="1200" dirty="0">
                <a:solidFill>
                  <a:schemeClr val="tx1"/>
                </a:solidFill>
                <a:effectLst/>
                <a:latin typeface="+mn-lt"/>
                <a:ea typeface="+mn-ea"/>
                <a:cs typeface="+mn-cs"/>
              </a:rPr>
              <a:t> Project also includes "affiliated packages," Python packages that are not necessarily developed by the core development team, but share the goals of </a:t>
            </a:r>
            <a:r>
              <a:rPr lang="en-US" sz="1200" b="0" i="0" kern="1200" dirty="0" err="1">
                <a:solidFill>
                  <a:schemeClr val="tx1"/>
                </a:solidFill>
                <a:effectLst/>
                <a:latin typeface="+mn-lt"/>
                <a:ea typeface="+mn-ea"/>
                <a:cs typeface="+mn-cs"/>
              </a:rPr>
              <a:t>Astropy</a:t>
            </a:r>
            <a:r>
              <a:rPr lang="en-US" sz="1200" b="0" i="0" kern="1200" dirty="0">
                <a:solidFill>
                  <a:schemeClr val="tx1"/>
                </a:solidFill>
                <a:effectLst/>
                <a:latin typeface="+mn-lt"/>
                <a:ea typeface="+mn-ea"/>
                <a:cs typeface="+mn-cs"/>
              </a:rPr>
              <a:t>, and often build from the core package's code and infrastructure.</a:t>
            </a:r>
          </a:p>
          <a:p>
            <a:endParaRPr lang="en-US" sz="1200" b="0" i="0"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hlinkClick r:id="rId4"/>
              </a:rPr>
              <a:t>APLpy</a:t>
            </a:r>
            <a:r>
              <a:rPr lang="en-US" sz="1200" b="0" i="0" kern="1200" dirty="0">
                <a:solidFill>
                  <a:schemeClr val="tx1"/>
                </a:solidFill>
                <a:effectLst/>
                <a:latin typeface="+mn-lt"/>
                <a:ea typeface="+mn-ea"/>
                <a:cs typeface="+mn-cs"/>
              </a:rPr>
              <a:t> (the Astronomical Plotting Library in Python - pronounced </a:t>
            </a:r>
            <a:r>
              <a:rPr lang="en-US" sz="1200" b="0" i="1" kern="1200" dirty="0">
                <a:solidFill>
                  <a:schemeClr val="tx1"/>
                </a:solidFill>
                <a:effectLst/>
                <a:latin typeface="+mn-lt"/>
                <a:ea typeface="+mn-ea"/>
                <a:cs typeface="+mn-cs"/>
              </a:rPr>
              <a:t>apple pie</a:t>
            </a:r>
            <a:r>
              <a:rPr lang="en-US" sz="1200" b="0" i="0" kern="1200" dirty="0">
                <a:solidFill>
                  <a:schemeClr val="tx1"/>
                </a:solidFill>
                <a:effectLst/>
                <a:latin typeface="+mn-lt"/>
                <a:ea typeface="+mn-ea"/>
                <a:cs typeface="+mn-cs"/>
              </a:rPr>
              <a:t>) is a Python package module aimed at producing publication-quality plots of astronomical imaging data, and has been around since 2009.</a:t>
            </a:r>
            <a:endParaRPr lang="es-ES" dirty="0"/>
          </a:p>
        </p:txBody>
      </p:sp>
      <p:sp>
        <p:nvSpPr>
          <p:cNvPr id="4" name="Marcador de número de diapositiva 3"/>
          <p:cNvSpPr>
            <a:spLocks noGrp="1"/>
          </p:cNvSpPr>
          <p:nvPr>
            <p:ph type="sldNum" sz="quarter" idx="5"/>
          </p:nvPr>
        </p:nvSpPr>
        <p:spPr/>
        <p:txBody>
          <a:bodyPr/>
          <a:lstStyle/>
          <a:p>
            <a:fld id="{32832C11-CAFE-4ADD-B30D-ED91B3F30451}" type="slidenum">
              <a:rPr lang="es-ES" smtClean="0"/>
              <a:t>14</a:t>
            </a:fld>
            <a:endParaRPr lang="es-ES"/>
          </a:p>
        </p:txBody>
      </p:sp>
    </p:spTree>
    <p:extLst>
      <p:ext uri="{BB962C8B-B14F-4D97-AF65-F5344CB8AC3E}">
        <p14:creationId xmlns:p14="http://schemas.microsoft.com/office/powerpoint/2010/main" val="578705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Friendly Virtual Radio Interferometer (VRI) is designed to simulate astronomical observations using linked arrays of radio antennas in a technique called </a:t>
            </a:r>
            <a:r>
              <a:rPr lang="en-US" sz="1200" b="0" i="1" kern="1200" dirty="0">
                <a:solidFill>
                  <a:schemeClr val="tx1"/>
                </a:solidFill>
                <a:effectLst/>
                <a:latin typeface="+mn-lt"/>
                <a:ea typeface="+mn-ea"/>
                <a:cs typeface="+mn-cs"/>
              </a:rPr>
              <a:t>earth rotation aperture synthesis</a:t>
            </a:r>
            <a:r>
              <a:rPr lang="en-US" sz="1200" b="0" i="0" kern="1200" dirty="0">
                <a:solidFill>
                  <a:schemeClr val="tx1"/>
                </a:solidFill>
                <a:effectLst/>
                <a:latin typeface="+mn-lt"/>
                <a:ea typeface="+mn-ea"/>
                <a:cs typeface="+mn-cs"/>
              </a:rPr>
              <a:t>. As the successor to the original </a:t>
            </a:r>
            <a:r>
              <a:rPr lang="en-US" sz="1200" b="0" i="0" u="none" strike="noStrike" kern="1200" dirty="0">
                <a:solidFill>
                  <a:schemeClr val="tx1"/>
                </a:solidFill>
                <a:effectLst/>
                <a:latin typeface="+mn-lt"/>
                <a:ea typeface="+mn-ea"/>
                <a:cs typeface="+mn-cs"/>
                <a:hlinkClick r:id="rId3"/>
              </a:rPr>
              <a:t>Java-based VRI</a:t>
            </a:r>
            <a:r>
              <a:rPr lang="en-US" sz="1200" b="0" i="0" kern="1200" dirty="0">
                <a:solidFill>
                  <a:schemeClr val="tx1"/>
                </a:solidFill>
                <a:effectLst/>
                <a:latin typeface="+mn-lt"/>
                <a:ea typeface="+mn-ea"/>
                <a:cs typeface="+mn-cs"/>
              </a:rPr>
              <a:t>, it focuses on simulating the effect of combining different antenna layouts.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Interferometry is an observational technique used by astronomers to combine the signal from a few to tens to hundreds of individual small antennas to achieve high resolution images at radio and </a:t>
            </a:r>
            <a:r>
              <a:rPr lang="en-US" sz="1200" b="0" i="0" kern="1200" dirty="0" err="1">
                <a:solidFill>
                  <a:schemeClr val="tx1"/>
                </a:solidFill>
                <a:effectLst/>
                <a:latin typeface="+mn-lt"/>
                <a:ea typeface="+mn-ea"/>
                <a:cs typeface="+mn-cs"/>
              </a:rPr>
              <a:t>millimetre</a:t>
            </a:r>
            <a:r>
              <a:rPr lang="en-US" sz="1200" b="0" i="0" kern="1200" dirty="0">
                <a:solidFill>
                  <a:schemeClr val="tx1"/>
                </a:solidFill>
                <a:effectLst/>
                <a:latin typeface="+mn-lt"/>
                <a:ea typeface="+mn-ea"/>
                <a:cs typeface="+mn-cs"/>
              </a:rPr>
              <a:t> wavelengths. This graphical interface demonstrates how the number of antenna, their position relative to one another and the rotation of the Earth allow astronomers to create highly detailed images at long wavelengths.</a:t>
            </a:r>
            <a:endParaRPr lang="es-ES" dirty="0"/>
          </a:p>
        </p:txBody>
      </p:sp>
      <p:sp>
        <p:nvSpPr>
          <p:cNvPr id="4" name="Marcador de número de diapositiva 3"/>
          <p:cNvSpPr>
            <a:spLocks noGrp="1"/>
          </p:cNvSpPr>
          <p:nvPr>
            <p:ph type="sldNum" sz="quarter" idx="5"/>
          </p:nvPr>
        </p:nvSpPr>
        <p:spPr/>
        <p:txBody>
          <a:bodyPr/>
          <a:lstStyle/>
          <a:p>
            <a:fld id="{32832C11-CAFE-4ADD-B30D-ED91B3F30451}" type="slidenum">
              <a:rPr lang="es-ES" smtClean="0"/>
              <a:t>15</a:t>
            </a:fld>
            <a:endParaRPr lang="es-ES"/>
          </a:p>
        </p:txBody>
      </p:sp>
    </p:spTree>
    <p:extLst>
      <p:ext uri="{BB962C8B-B14F-4D97-AF65-F5344CB8AC3E}">
        <p14:creationId xmlns:p14="http://schemas.microsoft.com/office/powerpoint/2010/main" val="153275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ECF9-A487-4A2E-A084-08D197B2C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90A143-0F5A-4740-904F-760CFAF85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955DB6-6E62-41A4-8220-631C418F38EC}"/>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A1B327E5-2431-45EA-94E1-51BD5248D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BDDE4-33EF-4A82-8974-899D4050B44F}"/>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409118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751C-0A75-485E-974D-4BB7161A7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BE7F47-F0EE-4293-9E7D-797583353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D9430-5471-4380-A99E-E8F20B135030}"/>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8B5D445E-EAEC-4CF8-B96D-B8BCB1532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5415F-A34D-4FBE-B477-07C88D55AAB0}"/>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4106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AFC908-82F4-45CD-B890-EC62FDF9AE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B68790-1E38-4DBA-AD0F-06D51C6D67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10910-12EF-4A56-87D9-E8FC33846703}"/>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2F39DE42-315C-4FDA-8E43-2E3EB6D5D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719C2-1F06-477C-9DCD-B20A225268A6}"/>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54708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26EC-A48F-47DA-88EA-714166060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A60D3-FF25-4DCA-924B-C8D011C2A1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8E506-09AD-4000-BE61-4F6E11C1B968}"/>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3ECF9280-F962-480B-8083-7B0A2FA00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7973B-DE2D-4BCE-B897-343656505A96}"/>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1055248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C44D-A48D-4143-B1C5-764F422445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E9EF11-D4ED-4ED7-AF77-1A3565C05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D196AF-9CC9-4D76-AD8F-F716DF74F476}"/>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418F3397-2AF6-40B7-B3CE-D28E4EDE1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D6BFC-9D39-4968-8412-E386C4778502}"/>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127860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6A71-E41C-4174-8009-0E0F95323A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11B4B-2F6B-4CB4-9102-A74B948CF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C1E5CA-6B41-407F-81FC-7E01D8038C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8615B5-2FB7-4146-A8BB-AE808ED8BC17}"/>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6" name="Footer Placeholder 5">
            <a:extLst>
              <a:ext uri="{FF2B5EF4-FFF2-40B4-BE49-F238E27FC236}">
                <a16:creationId xmlns:a16="http://schemas.microsoft.com/office/drawing/2014/main" id="{97D6444E-0984-45BE-A4F0-1302EA964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6C8085-EA56-48C7-B64E-4347C38113D0}"/>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43666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984B-EF58-4BC0-9F97-ECA770189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5B4C18-40BD-4440-9A28-20F54C7D0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95D795-C3F3-4FC3-952F-1F55189DAA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A992F-00A7-468E-B848-F5C5AB732E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47C85C-A0F7-48CA-A73B-0C24297845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1B94B2-4971-48EF-8A92-34E9704FB12E}"/>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8" name="Footer Placeholder 7">
            <a:extLst>
              <a:ext uri="{FF2B5EF4-FFF2-40B4-BE49-F238E27FC236}">
                <a16:creationId xmlns:a16="http://schemas.microsoft.com/office/drawing/2014/main" id="{221E8B86-4B9D-4334-B865-A8DCACBC89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EF307E-6FD8-4D74-BBC9-65F675C587D6}"/>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16115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C85D-A51B-4B14-B613-BC056145ED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B47CCB-535D-4885-917C-9DDDF782D4D4}"/>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4" name="Footer Placeholder 3">
            <a:extLst>
              <a:ext uri="{FF2B5EF4-FFF2-40B4-BE49-F238E27FC236}">
                <a16:creationId xmlns:a16="http://schemas.microsoft.com/office/drawing/2014/main" id="{70DB3082-4E8B-4BA1-B70F-EF7D0DDCE5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962E37-54C0-4448-9EEF-AFB061831BF4}"/>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366310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721EF7-5E66-4946-9745-262B2D75637C}"/>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3" name="Footer Placeholder 2">
            <a:extLst>
              <a:ext uri="{FF2B5EF4-FFF2-40B4-BE49-F238E27FC236}">
                <a16:creationId xmlns:a16="http://schemas.microsoft.com/office/drawing/2014/main" id="{EB05E192-E625-4949-AA53-5E48F9D46A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F41334-8F6C-4137-AA5C-1C5B35B811FE}"/>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182599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2F55-C7FD-42CE-A5B2-E4BB65BDF4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46B3D0-5115-49AC-9EFC-D128668C99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095741-C6A7-4C79-8A63-FF53E4C2E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DBF8F1-352D-49F9-9BFC-D4672A211336}"/>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6" name="Footer Placeholder 5">
            <a:extLst>
              <a:ext uri="{FF2B5EF4-FFF2-40B4-BE49-F238E27FC236}">
                <a16:creationId xmlns:a16="http://schemas.microsoft.com/office/drawing/2014/main" id="{B0F328F3-3776-439D-A419-DB1B1F4F8F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DDA98-5437-4781-9F6F-902425EA5D78}"/>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649716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732E-0048-4F3A-AE99-329D07CBE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5F69AA-C013-482B-9830-1FEF35820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1FCFEC-927A-4605-B992-9DAD994F5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363963-7810-465F-A4AE-0A5CAFEFFD80}"/>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6" name="Footer Placeholder 5">
            <a:extLst>
              <a:ext uri="{FF2B5EF4-FFF2-40B4-BE49-F238E27FC236}">
                <a16:creationId xmlns:a16="http://schemas.microsoft.com/office/drawing/2014/main" id="{E2756BC2-18FA-4296-B1BF-B2EDC77D65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D6756-3EA4-4741-AD84-A239883D11D2}"/>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130717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6878A-09DA-45CB-B168-F9240C815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7E5DB-2702-4D3E-AF88-7FED0FA298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29EE4A-4673-401E-B6C4-C8F5421EA9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6A2B4226-4724-41B7-A10B-3F004E1D3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9D1A0D-25FC-4CC7-99E8-A138408A9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8099B-B2DF-4453-851C-91136972D680}" type="slidenum">
              <a:rPr lang="en-US" smtClean="0"/>
              <a:t>‹Nº›</a:t>
            </a:fld>
            <a:endParaRPr lang="en-US"/>
          </a:p>
        </p:txBody>
      </p:sp>
    </p:spTree>
    <p:extLst>
      <p:ext uri="{BB962C8B-B14F-4D97-AF65-F5344CB8AC3E}">
        <p14:creationId xmlns:p14="http://schemas.microsoft.com/office/powerpoint/2010/main" val="1575992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w3jLJU7DT5E?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3">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B7803A5-E235-4760-9E3C-4A4B8617F0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111"/>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130BFF1-AF3D-451F-9202-E23DC34BBC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67" r="21666"/>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75">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ame 77">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2987DE65-C729-4001-9190-BC2119E16231}"/>
              </a:ext>
            </a:extLst>
          </p:cNvPr>
          <p:cNvSpPr>
            <a:spLocks noGrp="1"/>
          </p:cNvSpPr>
          <p:nvPr>
            <p:ph type="subTitle" idx="1"/>
          </p:nvPr>
        </p:nvSpPr>
        <p:spPr>
          <a:xfrm>
            <a:off x="4745528" y="3871459"/>
            <a:ext cx="2700944" cy="659993"/>
          </a:xfrm>
          <a:noFill/>
        </p:spPr>
        <p:txBody>
          <a:bodyPr>
            <a:normAutofit/>
          </a:bodyPr>
          <a:lstStyle/>
          <a:p>
            <a:endParaRPr lang="en-US" sz="1600" dirty="0">
              <a:solidFill>
                <a:srgbClr val="080808"/>
              </a:solidFill>
            </a:endParaRPr>
          </a:p>
        </p:txBody>
      </p:sp>
      <p:sp>
        <p:nvSpPr>
          <p:cNvPr id="2" name="Title 1">
            <a:extLst>
              <a:ext uri="{FF2B5EF4-FFF2-40B4-BE49-F238E27FC236}">
                <a16:creationId xmlns:a16="http://schemas.microsoft.com/office/drawing/2014/main" id="{990D32F2-FC2F-415A-B9F5-602409254315}"/>
              </a:ext>
            </a:extLst>
          </p:cNvPr>
          <p:cNvSpPr>
            <a:spLocks noGrp="1"/>
          </p:cNvSpPr>
          <p:nvPr>
            <p:ph type="ctrTitle"/>
          </p:nvPr>
        </p:nvSpPr>
        <p:spPr>
          <a:xfrm>
            <a:off x="4286858" y="2761554"/>
            <a:ext cx="3618284" cy="1345720"/>
          </a:xfrm>
          <a:noFill/>
        </p:spPr>
        <p:txBody>
          <a:bodyPr anchor="ctr">
            <a:normAutofit/>
          </a:bodyPr>
          <a:lstStyle/>
          <a:p>
            <a:r>
              <a:rPr lang="en-US" sz="2800" b="0" i="0" u="none" strike="noStrike" dirty="0" err="1">
                <a:solidFill>
                  <a:srgbClr val="080808"/>
                </a:solidFill>
                <a:effectLst/>
                <a:latin typeface="Arial" panose="020B0604020202020204" pitchFamily="34" charset="0"/>
              </a:rPr>
              <a:t>Introducción</a:t>
            </a:r>
            <a:r>
              <a:rPr lang="en-US" sz="2800" b="0" i="0" u="none" strike="noStrike" dirty="0">
                <a:solidFill>
                  <a:srgbClr val="080808"/>
                </a:solidFill>
                <a:effectLst/>
                <a:latin typeface="Arial" panose="020B0604020202020204" pitchFamily="34" charset="0"/>
              </a:rPr>
              <a:t> a Python (HC-02)</a:t>
            </a:r>
            <a:endParaRPr lang="en-US" sz="2800" dirty="0">
              <a:solidFill>
                <a:srgbClr val="080808"/>
              </a:solidFill>
            </a:endParaRPr>
          </a:p>
        </p:txBody>
      </p:sp>
    </p:spTree>
    <p:extLst>
      <p:ext uri="{BB962C8B-B14F-4D97-AF65-F5344CB8AC3E}">
        <p14:creationId xmlns:p14="http://schemas.microsoft.com/office/powerpoint/2010/main" val="3404104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5151B-6C12-42AE-A08F-AD2635D21959}"/>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dirty="0"/>
              <a:t>Git hub</a:t>
            </a:r>
            <a:endParaRPr lang="en-US"/>
          </a:p>
        </p:txBody>
      </p:sp>
      <p:sp>
        <p:nvSpPr>
          <p:cNvPr id="3" name="Content Placeholder 2">
            <a:extLst>
              <a:ext uri="{FF2B5EF4-FFF2-40B4-BE49-F238E27FC236}">
                <a16:creationId xmlns:a16="http://schemas.microsoft.com/office/drawing/2014/main" id="{F67A60FB-CA4F-4C13-B855-F80A0D6ECFCF}"/>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a:t>Veamos cómo funciona…</a:t>
            </a:r>
          </a:p>
        </p:txBody>
      </p:sp>
      <p:pic>
        <p:nvPicPr>
          <p:cNvPr id="4" name="Picture 2" descr="A black and white logo&#10;&#10;Description automatically generated with low confidence">
            <a:extLst>
              <a:ext uri="{FF2B5EF4-FFF2-40B4-BE49-F238E27FC236}">
                <a16:creationId xmlns:a16="http://schemas.microsoft.com/office/drawing/2014/main" id="{172CE449-3E6C-469F-B051-9C102EFCAD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74" r="2" b="11113"/>
          <a:stretch/>
        </p:blipFill>
        <p:spPr bwMode="auto">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48" name="Rectangle 47">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33123-48BB-49FF-AD93-F71F40BD3FDC}"/>
              </a:ext>
            </a:extLst>
          </p:cNvPr>
          <p:cNvSpPr>
            <a:spLocks noGrp="1"/>
          </p:cNvSpPr>
          <p:nvPr>
            <p:ph type="title"/>
          </p:nvPr>
        </p:nvSpPr>
        <p:spPr>
          <a:xfrm>
            <a:off x="589560" y="856180"/>
            <a:ext cx="4560584" cy="1128068"/>
          </a:xfrm>
        </p:spPr>
        <p:txBody>
          <a:bodyPr anchor="ctr">
            <a:normAutofit/>
          </a:bodyPr>
          <a:lstStyle/>
          <a:p>
            <a:r>
              <a:rPr lang="en-US" sz="4000"/>
              <a:t>¿Que es python?</a:t>
            </a:r>
          </a:p>
        </p:txBody>
      </p:sp>
      <p:graphicFrame>
        <p:nvGraphicFramePr>
          <p:cNvPr id="5" name="Content Placeholder 2">
            <a:extLst>
              <a:ext uri="{FF2B5EF4-FFF2-40B4-BE49-F238E27FC236}">
                <a16:creationId xmlns:a16="http://schemas.microsoft.com/office/drawing/2014/main" id="{6011841B-AD8D-4D7E-A414-4C4AC065AD56}"/>
              </a:ext>
            </a:extLst>
          </p:cNvPr>
          <p:cNvGraphicFramePr>
            <a:graphicFrameLocks noGrp="1"/>
          </p:cNvGraphicFramePr>
          <p:nvPr>
            <p:ph idx="1"/>
            <p:extLst>
              <p:ext uri="{D42A27DB-BD31-4B8C-83A1-F6EECF244321}">
                <p14:modId xmlns:p14="http://schemas.microsoft.com/office/powerpoint/2010/main" val="597574036"/>
              </p:ext>
            </p:extLst>
          </p:nvPr>
        </p:nvGraphicFramePr>
        <p:xfrm>
          <a:off x="590719" y="1808923"/>
          <a:ext cx="10819403" cy="4501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667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1B1B-86B0-41BD-A8A5-A338A0458123}"/>
              </a:ext>
            </a:extLst>
          </p:cNvPr>
          <p:cNvSpPr>
            <a:spLocks noGrp="1"/>
          </p:cNvSpPr>
          <p:nvPr>
            <p:ph type="title"/>
          </p:nvPr>
        </p:nvSpPr>
        <p:spPr>
          <a:xfrm>
            <a:off x="4965430" y="629268"/>
            <a:ext cx="6586491" cy="1286160"/>
          </a:xfrm>
        </p:spPr>
        <p:txBody>
          <a:bodyPr anchor="b">
            <a:normAutofit/>
          </a:bodyPr>
          <a:lstStyle/>
          <a:p>
            <a:r>
              <a:rPr lang="en-US" dirty="0"/>
              <a:t>Historia</a:t>
            </a:r>
          </a:p>
        </p:txBody>
      </p:sp>
      <p:sp>
        <p:nvSpPr>
          <p:cNvPr id="3" name="Content Placeholder 2">
            <a:extLst>
              <a:ext uri="{FF2B5EF4-FFF2-40B4-BE49-F238E27FC236}">
                <a16:creationId xmlns:a16="http://schemas.microsoft.com/office/drawing/2014/main" id="{421CE977-BF98-4CE8-9888-3A3D8AAF535D}"/>
              </a:ext>
            </a:extLst>
          </p:cNvPr>
          <p:cNvSpPr>
            <a:spLocks noGrp="1"/>
          </p:cNvSpPr>
          <p:nvPr>
            <p:ph idx="1"/>
          </p:nvPr>
        </p:nvSpPr>
        <p:spPr>
          <a:xfrm>
            <a:off x="4965431" y="2438400"/>
            <a:ext cx="6586489" cy="3785419"/>
          </a:xfrm>
        </p:spPr>
        <p:txBody>
          <a:bodyPr>
            <a:normAutofit/>
          </a:bodyPr>
          <a:lstStyle/>
          <a:p>
            <a:r>
              <a:rPr lang="en-US" sz="2000" dirty="0"/>
              <a:t>Se </a:t>
            </a:r>
            <a:r>
              <a:rPr lang="en-US" sz="2000" dirty="0" err="1"/>
              <a:t>empezó</a:t>
            </a:r>
            <a:r>
              <a:rPr lang="en-US" sz="2000" dirty="0"/>
              <a:t> a </a:t>
            </a:r>
            <a:r>
              <a:rPr lang="en-US" sz="2000" dirty="0" err="1"/>
              <a:t>utilizar</a:t>
            </a:r>
            <a:r>
              <a:rPr lang="en-US" sz="2000" dirty="0"/>
              <a:t> </a:t>
            </a:r>
            <a:r>
              <a:rPr lang="en-US" sz="2000" dirty="0" err="1"/>
              <a:t>en</a:t>
            </a:r>
            <a:r>
              <a:rPr lang="en-US" sz="2000" dirty="0"/>
              <a:t> 1989 </a:t>
            </a:r>
          </a:p>
          <a:p>
            <a:r>
              <a:rPr lang="en-US" sz="2000" dirty="0" err="1"/>
              <a:t>Fue</a:t>
            </a:r>
            <a:r>
              <a:rPr lang="en-US" sz="2000" dirty="0"/>
              <a:t> </a:t>
            </a:r>
            <a:r>
              <a:rPr lang="en-US" sz="2000" dirty="0" err="1"/>
              <a:t>creado</a:t>
            </a:r>
            <a:r>
              <a:rPr lang="en-US" sz="2000" dirty="0"/>
              <a:t> por Guido Van Rossum </a:t>
            </a:r>
          </a:p>
          <a:p>
            <a:r>
              <a:rPr lang="en-US" sz="2000" dirty="0" err="1"/>
              <a:t>Multipropósito</a:t>
            </a:r>
            <a:endParaRPr lang="en-US" sz="2000" dirty="0"/>
          </a:p>
          <a:p>
            <a:r>
              <a:rPr lang="en-US" sz="2000" dirty="0" err="1"/>
              <a:t>Versátil</a:t>
            </a:r>
            <a:endParaRPr lang="en-US" sz="2000" dirty="0"/>
          </a:p>
          <a:p>
            <a:r>
              <a:rPr lang="en-US" sz="2000" dirty="0"/>
              <a:t>Gran </a:t>
            </a:r>
            <a:r>
              <a:rPr lang="en-US" sz="2000" dirty="0" err="1"/>
              <a:t>cantidad</a:t>
            </a:r>
            <a:r>
              <a:rPr lang="en-US" sz="2000" dirty="0"/>
              <a:t> de </a:t>
            </a:r>
            <a:r>
              <a:rPr lang="en-US" sz="2000" dirty="0" err="1"/>
              <a:t>librerías</a:t>
            </a:r>
            <a:r>
              <a:rPr lang="en-US" sz="2000" dirty="0"/>
              <a:t> (</a:t>
            </a:r>
            <a:r>
              <a:rPr lang="en-US" sz="2000" dirty="0" err="1"/>
              <a:t>astropy</a:t>
            </a:r>
            <a:r>
              <a:rPr lang="en-US" sz="2000" dirty="0"/>
              <a:t>, </a:t>
            </a:r>
            <a:r>
              <a:rPr lang="en-US" sz="2000" dirty="0" err="1"/>
              <a:t>Kedro</a:t>
            </a:r>
            <a:r>
              <a:rPr lang="en-US" sz="2000" dirty="0"/>
              <a:t>, matplotlib..)</a:t>
            </a:r>
          </a:p>
        </p:txBody>
      </p:sp>
      <p:pic>
        <p:nvPicPr>
          <p:cNvPr id="2050" name="Picture 2">
            <a:extLst>
              <a:ext uri="{FF2B5EF4-FFF2-40B4-BE49-F238E27FC236}">
                <a16:creationId xmlns:a16="http://schemas.microsoft.com/office/drawing/2014/main" id="{DC89DC0B-55A0-4767-B4E7-9C27D5862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250"/>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6EF4F"/>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5C9C440-1FE3-4AA4-95A4-275A3A62C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754" y="4844920"/>
            <a:ext cx="5611720" cy="163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3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5151B-6C12-42AE-A08F-AD2635D21959}"/>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dirty="0" err="1"/>
              <a:t>Ejemplos</a:t>
            </a:r>
            <a:r>
              <a:rPr lang="en-US" dirty="0"/>
              <a:t> de </a:t>
            </a:r>
            <a:r>
              <a:rPr lang="en-US" dirty="0" err="1"/>
              <a:t>uso</a:t>
            </a:r>
            <a:endParaRPr lang="en-US" dirty="0"/>
          </a:p>
        </p:txBody>
      </p:sp>
      <p:sp>
        <p:nvSpPr>
          <p:cNvPr id="3" name="Content Placeholder 2">
            <a:extLst>
              <a:ext uri="{FF2B5EF4-FFF2-40B4-BE49-F238E27FC236}">
                <a16:creationId xmlns:a16="http://schemas.microsoft.com/office/drawing/2014/main" id="{F67A60FB-CA4F-4C13-B855-F80A0D6ECFCF}"/>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dirty="0"/>
              <a:t>Python</a:t>
            </a:r>
          </a:p>
        </p:txBody>
      </p:sp>
      <p:pic>
        <p:nvPicPr>
          <p:cNvPr id="2050" name="Picture 2" descr="AIA $171 \; \mathrm{\mathring{A}}$ 2011-06-07 06:33:02">
            <a:extLst>
              <a:ext uri="{FF2B5EF4-FFF2-40B4-BE49-F238E27FC236}">
                <a16:creationId xmlns:a16="http://schemas.microsoft.com/office/drawing/2014/main" id="{D5641025-D470-4401-ABD0-B6515E0B0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97" y="574750"/>
            <a:ext cx="4351175" cy="326338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A08A53C5-0A29-4605-998A-AADD27AD9A6F}"/>
              </a:ext>
            </a:extLst>
          </p:cNvPr>
          <p:cNvPicPr>
            <a:picLocks noChangeAspect="1"/>
          </p:cNvPicPr>
          <p:nvPr/>
        </p:nvPicPr>
        <p:blipFill>
          <a:blip r:embed="rId4"/>
          <a:stretch>
            <a:fillRect/>
          </a:stretch>
        </p:blipFill>
        <p:spPr>
          <a:xfrm>
            <a:off x="1144697" y="4010286"/>
            <a:ext cx="708685" cy="646785"/>
          </a:xfrm>
          <a:prstGeom prst="rect">
            <a:avLst/>
          </a:prstGeom>
        </p:spPr>
      </p:pic>
      <p:pic>
        <p:nvPicPr>
          <p:cNvPr id="8" name="Imagen 7">
            <a:extLst>
              <a:ext uri="{FF2B5EF4-FFF2-40B4-BE49-F238E27FC236}">
                <a16:creationId xmlns:a16="http://schemas.microsoft.com/office/drawing/2014/main" id="{884E5463-E8C4-43BB-BAE1-E63E2FE750B4}"/>
              </a:ext>
            </a:extLst>
          </p:cNvPr>
          <p:cNvPicPr>
            <a:picLocks noChangeAspect="1"/>
          </p:cNvPicPr>
          <p:nvPr/>
        </p:nvPicPr>
        <p:blipFill>
          <a:blip r:embed="rId5"/>
          <a:stretch>
            <a:fillRect/>
          </a:stretch>
        </p:blipFill>
        <p:spPr>
          <a:xfrm>
            <a:off x="1853382" y="4012102"/>
            <a:ext cx="2140118" cy="716249"/>
          </a:xfrm>
          <a:prstGeom prst="rect">
            <a:avLst/>
          </a:prstGeom>
        </p:spPr>
      </p:pic>
      <p:pic>
        <p:nvPicPr>
          <p:cNvPr id="2056" name="Picture 8">
            <a:extLst>
              <a:ext uri="{FF2B5EF4-FFF2-40B4-BE49-F238E27FC236}">
                <a16:creationId xmlns:a16="http://schemas.microsoft.com/office/drawing/2014/main" id="{6A3640EC-1CEF-4B57-9DA9-B7A39AFD6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5445" y="1004205"/>
            <a:ext cx="2424795" cy="24247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3AF9019-E3A1-4792-97B5-81DF95F3C6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7789" y="1602535"/>
            <a:ext cx="3062772" cy="153138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5B7B5C66-297D-4AA3-955B-9474435FAFD6}"/>
              </a:ext>
            </a:extLst>
          </p:cNvPr>
          <p:cNvPicPr>
            <a:picLocks noChangeAspect="1"/>
          </p:cNvPicPr>
          <p:nvPr/>
        </p:nvPicPr>
        <p:blipFill>
          <a:blip r:embed="rId8"/>
          <a:stretch>
            <a:fillRect/>
          </a:stretch>
        </p:blipFill>
        <p:spPr>
          <a:xfrm>
            <a:off x="7687842" y="3709905"/>
            <a:ext cx="2781688" cy="857370"/>
          </a:xfrm>
          <a:prstGeom prst="rect">
            <a:avLst/>
          </a:prstGeom>
        </p:spPr>
      </p:pic>
    </p:spTree>
    <p:extLst>
      <p:ext uri="{BB962C8B-B14F-4D97-AF65-F5344CB8AC3E}">
        <p14:creationId xmlns:p14="http://schemas.microsoft.com/office/powerpoint/2010/main" val="148313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5151B-6C12-42AE-A08F-AD2635D21959}"/>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dirty="0" err="1"/>
              <a:t>Ejemplos</a:t>
            </a:r>
            <a:r>
              <a:rPr lang="en-US" dirty="0"/>
              <a:t> de </a:t>
            </a:r>
            <a:r>
              <a:rPr lang="en-US" dirty="0" err="1"/>
              <a:t>uso</a:t>
            </a:r>
            <a:endParaRPr lang="en-US" dirty="0"/>
          </a:p>
        </p:txBody>
      </p:sp>
      <p:sp>
        <p:nvSpPr>
          <p:cNvPr id="3" name="Content Placeholder 2">
            <a:extLst>
              <a:ext uri="{FF2B5EF4-FFF2-40B4-BE49-F238E27FC236}">
                <a16:creationId xmlns:a16="http://schemas.microsoft.com/office/drawing/2014/main" id="{F67A60FB-CA4F-4C13-B855-F80A0D6ECFCF}"/>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dirty="0"/>
              <a:t>Python</a:t>
            </a:r>
          </a:p>
        </p:txBody>
      </p:sp>
      <p:pic>
        <p:nvPicPr>
          <p:cNvPr id="5" name="Imagen 4">
            <a:extLst>
              <a:ext uri="{FF2B5EF4-FFF2-40B4-BE49-F238E27FC236}">
                <a16:creationId xmlns:a16="http://schemas.microsoft.com/office/drawing/2014/main" id="{B54ADB8B-956B-4E59-95A5-969E3B743720}"/>
              </a:ext>
            </a:extLst>
          </p:cNvPr>
          <p:cNvPicPr>
            <a:picLocks noChangeAspect="1"/>
          </p:cNvPicPr>
          <p:nvPr/>
        </p:nvPicPr>
        <p:blipFill>
          <a:blip r:embed="rId3"/>
          <a:stretch>
            <a:fillRect/>
          </a:stretch>
        </p:blipFill>
        <p:spPr>
          <a:xfrm>
            <a:off x="1098717" y="4496643"/>
            <a:ext cx="2558881" cy="1066722"/>
          </a:xfrm>
          <a:prstGeom prst="rect">
            <a:avLst/>
          </a:prstGeom>
        </p:spPr>
      </p:pic>
      <p:pic>
        <p:nvPicPr>
          <p:cNvPr id="3076" name="Picture 4" descr="split jpeg to fits">
            <a:extLst>
              <a:ext uri="{FF2B5EF4-FFF2-40B4-BE49-F238E27FC236}">
                <a16:creationId xmlns:a16="http://schemas.microsoft.com/office/drawing/2014/main" id="{3DA75A63-E3CC-4C1D-A946-758D3F42B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 y="404443"/>
            <a:ext cx="5342100" cy="40065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ogo">
            <a:extLst>
              <a:ext uri="{FF2B5EF4-FFF2-40B4-BE49-F238E27FC236}">
                <a16:creationId xmlns:a16="http://schemas.microsoft.com/office/drawing/2014/main" id="{E7D8F0D3-77AD-4230-8549-9EC42F232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5375" y="4370227"/>
            <a:ext cx="1952625" cy="1000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C75552F-ECA7-4126-94C1-7C67DEB51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4813" y="521409"/>
            <a:ext cx="3889939" cy="373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951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5151B-6C12-42AE-A08F-AD2635D21959}"/>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dirty="0" err="1"/>
              <a:t>Ejemplos</a:t>
            </a:r>
            <a:r>
              <a:rPr lang="en-US" dirty="0"/>
              <a:t> de </a:t>
            </a:r>
            <a:r>
              <a:rPr lang="en-US" dirty="0" err="1"/>
              <a:t>uso</a:t>
            </a:r>
            <a:endParaRPr lang="en-US" dirty="0"/>
          </a:p>
        </p:txBody>
      </p:sp>
      <p:sp>
        <p:nvSpPr>
          <p:cNvPr id="3" name="Content Placeholder 2">
            <a:extLst>
              <a:ext uri="{FF2B5EF4-FFF2-40B4-BE49-F238E27FC236}">
                <a16:creationId xmlns:a16="http://schemas.microsoft.com/office/drawing/2014/main" id="{F67A60FB-CA4F-4C13-B855-F80A0D6ECFCF}"/>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dirty="0"/>
              <a:t>Python</a:t>
            </a:r>
          </a:p>
        </p:txBody>
      </p:sp>
      <p:pic>
        <p:nvPicPr>
          <p:cNvPr id="4098" name="Picture 2" descr="fVRI Plot Window">
            <a:extLst>
              <a:ext uri="{FF2B5EF4-FFF2-40B4-BE49-F238E27FC236}">
                <a16:creationId xmlns:a16="http://schemas.microsoft.com/office/drawing/2014/main" id="{B5E141EA-4020-45CC-8DA2-51D41FDF4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861" y="245427"/>
            <a:ext cx="8383070" cy="603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167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5B382-7794-4661-9189-414CCFD2A292}"/>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a:t>Python</a:t>
            </a:r>
          </a:p>
        </p:txBody>
      </p:sp>
      <p:grpSp>
        <p:nvGrpSpPr>
          <p:cNvPr id="73" name="Group 7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74" name="Straight Connector 7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BD4E14A0-0357-4A4E-89C0-598087268127}"/>
              </a:ext>
            </a:extLst>
          </p:cNvPr>
          <p:cNvSpPr>
            <a:spLocks noGrp="1"/>
          </p:cNvSpPr>
          <p:nvPr>
            <p:ph idx="1"/>
          </p:nvPr>
        </p:nvSpPr>
        <p:spPr>
          <a:xfrm>
            <a:off x="7331383" y="5227455"/>
            <a:ext cx="3876085" cy="857461"/>
          </a:xfrm>
        </p:spPr>
        <p:txBody>
          <a:bodyPr vert="horz" lIns="91440" tIns="45720" rIns="91440" bIns="45720" rtlCol="0">
            <a:normAutofit/>
          </a:bodyPr>
          <a:lstStyle/>
          <a:p>
            <a:pPr marL="0" indent="0">
              <a:buNone/>
            </a:pPr>
            <a:r>
              <a:rPr lang="en-US" sz="2400"/>
              <a:t>Manos a la obra </a:t>
            </a:r>
          </a:p>
        </p:txBody>
      </p:sp>
      <p:sp>
        <p:nvSpPr>
          <p:cNvPr id="77" name="Rectangle 7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BUY I CAN'T KEEP CALM COZ I AM A PYTHONIST WOMENS T SHIRT – leavf">
            <a:extLst>
              <a:ext uri="{FF2B5EF4-FFF2-40B4-BE49-F238E27FC236}">
                <a16:creationId xmlns:a16="http://schemas.microsoft.com/office/drawing/2014/main" id="{EF8A914F-D731-4095-8EBD-19BCA2148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6" b="-2"/>
          <a:stretch/>
        </p:blipFill>
        <p:spPr bwMode="auto">
          <a:xfrm>
            <a:off x="942597" y="612553"/>
            <a:ext cx="5608830" cy="563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671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tar filled sky&#10;&#10;Description automatically generated">
            <a:extLst>
              <a:ext uri="{FF2B5EF4-FFF2-40B4-BE49-F238E27FC236}">
                <a16:creationId xmlns:a16="http://schemas.microsoft.com/office/drawing/2014/main" id="{B4F7E859-F98F-49A7-BE27-E89911033F00}"/>
              </a:ext>
            </a:extLst>
          </p:cNvPr>
          <p:cNvPicPr>
            <a:picLocks noGrp="1" noChangeAspect="1"/>
          </p:cNvPicPr>
          <p:nvPr>
            <p:ph idx="1"/>
          </p:nvPr>
        </p:nvPicPr>
        <p:blipFill rotWithShape="1">
          <a:blip r:embed="rId2"/>
          <a:srcRect t="22627" r="9089" b="5450"/>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CDEC3-19B6-499F-864B-24D587EA91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NINE Hub CR</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1130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AB6F8-1B1F-464F-9F0A-262013ED527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Alpha-Cen</a:t>
            </a: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n 7" descr="Imagen que contiene alimentos&#10;&#10;Descripción generada automáticamente">
            <a:extLst>
              <a:ext uri="{FF2B5EF4-FFF2-40B4-BE49-F238E27FC236}">
                <a16:creationId xmlns:a16="http://schemas.microsoft.com/office/drawing/2014/main" id="{5988B2EB-AF65-488C-8A4F-B471ABF946FF}"/>
              </a:ext>
            </a:extLst>
          </p:cNvPr>
          <p:cNvPicPr>
            <a:picLocks noChangeAspect="1"/>
          </p:cNvPicPr>
          <p:nvPr/>
        </p:nvPicPr>
        <p:blipFill rotWithShape="1">
          <a:blip r:embed="rId3"/>
          <a:srcRect t="2426"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25268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23F47-2731-4608-BD7A-A30E1BCFD91D}"/>
              </a:ext>
            </a:extLst>
          </p:cNvPr>
          <p:cNvSpPr>
            <a:spLocks noGrp="1"/>
          </p:cNvSpPr>
          <p:nvPr>
            <p:ph type="title"/>
          </p:nvPr>
        </p:nvSpPr>
        <p:spPr/>
        <p:txBody>
          <a:bodyPr/>
          <a:lstStyle/>
          <a:p>
            <a:r>
              <a:rPr lang="es-ES">
                <a:cs typeface="Calibri Light"/>
              </a:rPr>
              <a:t>Programa de NINE de NRAO</a:t>
            </a:r>
          </a:p>
        </p:txBody>
      </p:sp>
      <p:pic>
        <p:nvPicPr>
          <p:cNvPr id="5" name="Imagen 5" descr="Forma&#10;&#10;Descripción generada automáticamente">
            <a:extLst>
              <a:ext uri="{FF2B5EF4-FFF2-40B4-BE49-F238E27FC236}">
                <a16:creationId xmlns:a16="http://schemas.microsoft.com/office/drawing/2014/main" id="{8437E25C-DAFC-4213-808F-AA8D7DA198A3}"/>
              </a:ext>
            </a:extLst>
          </p:cNvPr>
          <p:cNvPicPr>
            <a:picLocks noChangeAspect="1"/>
          </p:cNvPicPr>
          <p:nvPr/>
        </p:nvPicPr>
        <p:blipFill>
          <a:blip r:embed="rId3"/>
          <a:stretch>
            <a:fillRect/>
          </a:stretch>
        </p:blipFill>
        <p:spPr>
          <a:xfrm>
            <a:off x="108279" y="1510342"/>
            <a:ext cx="6727705" cy="4311769"/>
          </a:xfrm>
          <a:prstGeom prst="rect">
            <a:avLst/>
          </a:prstGeom>
        </p:spPr>
      </p:pic>
      <p:pic>
        <p:nvPicPr>
          <p:cNvPr id="6" name="Imagen 6" descr="Logotipo&#10;&#10;Descripción generada automáticamente">
            <a:extLst>
              <a:ext uri="{FF2B5EF4-FFF2-40B4-BE49-F238E27FC236}">
                <a16:creationId xmlns:a16="http://schemas.microsoft.com/office/drawing/2014/main" id="{88637739-9FB0-42C1-8743-04DF2F5F0D49}"/>
              </a:ext>
            </a:extLst>
          </p:cNvPr>
          <p:cNvPicPr>
            <a:picLocks noChangeAspect="1"/>
          </p:cNvPicPr>
          <p:nvPr/>
        </p:nvPicPr>
        <p:blipFill rotWithShape="1">
          <a:blip r:embed="rId4"/>
          <a:srcRect r="19202" b="-813"/>
          <a:stretch/>
        </p:blipFill>
        <p:spPr>
          <a:xfrm>
            <a:off x="5759570" y="2666291"/>
            <a:ext cx="5849267" cy="2244297"/>
          </a:xfrm>
          <a:prstGeom prst="rect">
            <a:avLst/>
          </a:prstGeom>
        </p:spPr>
      </p:pic>
    </p:spTree>
    <p:extLst>
      <p:ext uri="{BB962C8B-B14F-4D97-AF65-F5344CB8AC3E}">
        <p14:creationId xmlns:p14="http://schemas.microsoft.com/office/powerpoint/2010/main" val="50339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3E643-8FD8-4B71-BD02-299EC8D58994}"/>
              </a:ext>
            </a:extLst>
          </p:cNvPr>
          <p:cNvSpPr>
            <a:spLocks noGrp="1"/>
          </p:cNvSpPr>
          <p:nvPr>
            <p:ph type="title"/>
          </p:nvPr>
        </p:nvSpPr>
        <p:spPr>
          <a:xfrm>
            <a:off x="838201" y="345810"/>
            <a:ext cx="5120561" cy="1325563"/>
          </a:xfrm>
        </p:spPr>
        <p:txBody>
          <a:bodyPr>
            <a:normAutofit/>
          </a:bodyPr>
          <a:lstStyle/>
          <a:p>
            <a:r>
              <a:rPr lang="en-US" dirty="0" err="1"/>
              <a:t>Instructores</a:t>
            </a:r>
            <a:r>
              <a:rPr lang="en-US" dirty="0"/>
              <a:t> del </a:t>
            </a:r>
            <a:r>
              <a:rPr lang="en-US" dirty="0" err="1"/>
              <a:t>curso</a:t>
            </a:r>
            <a:endParaRPr lang="en-US" dirty="0"/>
          </a:p>
        </p:txBody>
      </p:sp>
      <p:sp>
        <p:nvSpPr>
          <p:cNvPr id="3" name="Content Placeholder 2">
            <a:extLst>
              <a:ext uri="{FF2B5EF4-FFF2-40B4-BE49-F238E27FC236}">
                <a16:creationId xmlns:a16="http://schemas.microsoft.com/office/drawing/2014/main" id="{6F3D5FF6-CB16-478F-8A91-E6FC2B0DD2E3}"/>
              </a:ext>
            </a:extLst>
          </p:cNvPr>
          <p:cNvSpPr>
            <a:spLocks noGrp="1"/>
          </p:cNvSpPr>
          <p:nvPr>
            <p:ph idx="1"/>
          </p:nvPr>
        </p:nvSpPr>
        <p:spPr>
          <a:xfrm>
            <a:off x="838201" y="1825625"/>
            <a:ext cx="5821016" cy="4351338"/>
          </a:xfrm>
        </p:spPr>
        <p:txBody>
          <a:bodyPr>
            <a:normAutofit/>
          </a:bodyPr>
          <a:lstStyle/>
          <a:p>
            <a:r>
              <a:rPr lang="en-US" dirty="0"/>
              <a:t>Natalia Ramírez Vega</a:t>
            </a:r>
          </a:p>
          <a:p>
            <a:pPr lvl="1"/>
            <a:r>
              <a:rPr lang="en-US" dirty="0"/>
              <a:t>naramve@gmail.com</a:t>
            </a:r>
          </a:p>
          <a:p>
            <a:endParaRPr lang="en-US" dirty="0"/>
          </a:p>
          <a:p>
            <a:r>
              <a:rPr lang="en-US" dirty="0"/>
              <a:t>Mauricio Rodríguez Alas</a:t>
            </a:r>
          </a:p>
          <a:p>
            <a:pPr lvl="1"/>
            <a:r>
              <a:rPr lang="en-US" sz="2400" dirty="0">
                <a:solidFill>
                  <a:srgbClr val="080808"/>
                </a:solidFill>
              </a:rPr>
              <a:t>mauricio.rodriguez.alas@gmail.com</a:t>
            </a:r>
            <a:endParaRPr lang="en-US" dirty="0"/>
          </a:p>
          <a:p>
            <a:endParaRPr lang="en-US"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2711EAD5-B315-474A-B598-D57BF67E604D}"/>
              </a:ext>
            </a:extLst>
          </p:cNvPr>
          <p:cNvPicPr>
            <a:picLocks noChangeAspect="1"/>
          </p:cNvPicPr>
          <p:nvPr/>
        </p:nvPicPr>
        <p:blipFill rotWithShape="1">
          <a:blip r:embed="rId2"/>
          <a:srcRect l="883" r="1378" b="2"/>
          <a:stretch/>
        </p:blipFill>
        <p:spPr>
          <a:xfrm>
            <a:off x="6233240" y="-406363"/>
            <a:ext cx="4144430" cy="354218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6" name="Imagen 5" descr="Un hombre con camisa blanca y corbata posando para una foto&#10;&#10;Descripción generada automáticamente">
            <a:extLst>
              <a:ext uri="{FF2B5EF4-FFF2-40B4-BE49-F238E27FC236}">
                <a16:creationId xmlns:a16="http://schemas.microsoft.com/office/drawing/2014/main" id="{6766157C-07BE-452D-8F6F-532AD2DC7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3" y="2982449"/>
            <a:ext cx="4159593" cy="449921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5993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D35-8DDF-4916-8E65-96A37B2EE85F}"/>
              </a:ext>
            </a:extLst>
          </p:cNvPr>
          <p:cNvSpPr>
            <a:spLocks noGrp="1"/>
          </p:cNvSpPr>
          <p:nvPr>
            <p:ph type="title"/>
          </p:nvPr>
        </p:nvSpPr>
        <p:spPr/>
        <p:txBody>
          <a:bodyPr/>
          <a:lstStyle/>
          <a:p>
            <a:r>
              <a:rPr lang="en-US" sz="3600" dirty="0">
                <a:cs typeface="Calibri Light"/>
              </a:rPr>
              <a:t>¿</a:t>
            </a:r>
            <a:r>
              <a:rPr lang="en-US" sz="3600" err="1">
                <a:cs typeface="Calibri Light"/>
              </a:rPr>
              <a:t>Cómo</a:t>
            </a:r>
            <a:r>
              <a:rPr lang="en-US" sz="3600" dirty="0">
                <a:cs typeface="Calibri Light"/>
              </a:rPr>
              <a:t> </a:t>
            </a:r>
            <a:r>
              <a:rPr lang="en-US" sz="3600" err="1">
                <a:cs typeface="Calibri Light"/>
              </a:rPr>
              <a:t>consideras</a:t>
            </a:r>
            <a:r>
              <a:rPr lang="en-US" sz="3600" dirty="0">
                <a:cs typeface="Calibri Light"/>
              </a:rPr>
              <a:t> </a:t>
            </a:r>
            <a:r>
              <a:rPr lang="en-US" sz="3600" err="1">
                <a:cs typeface="Calibri Light"/>
              </a:rPr>
              <a:t>tu</a:t>
            </a:r>
            <a:r>
              <a:rPr lang="en-US" sz="3600" dirty="0">
                <a:cs typeface="Calibri Light"/>
              </a:rPr>
              <a:t> </a:t>
            </a:r>
            <a:r>
              <a:rPr lang="en-US" sz="3600" err="1">
                <a:cs typeface="Calibri Light"/>
              </a:rPr>
              <a:t>experiencia</a:t>
            </a:r>
            <a:r>
              <a:rPr lang="en-US" sz="3600" dirty="0">
                <a:cs typeface="Calibri Light"/>
              </a:rPr>
              <a:t> </a:t>
            </a:r>
            <a:r>
              <a:rPr lang="en-US" sz="3600">
                <a:cs typeface="Calibri Light"/>
              </a:rPr>
              <a:t>en programación?</a:t>
            </a:r>
            <a:endParaRPr lang="en-US" sz="4000">
              <a:cs typeface="Calibri Light" panose="020F0302020204030204"/>
            </a:endParaRPr>
          </a:p>
        </p:txBody>
      </p:sp>
      <p:sp>
        <p:nvSpPr>
          <p:cNvPr id="3" name="Content Placeholder 2">
            <a:extLst>
              <a:ext uri="{FF2B5EF4-FFF2-40B4-BE49-F238E27FC236}">
                <a16:creationId xmlns:a16="http://schemas.microsoft.com/office/drawing/2014/main" id="{9F054DAE-BF24-4BA7-8B5E-FB2537EE92AB}"/>
              </a:ext>
            </a:extLst>
          </p:cNvPr>
          <p:cNvSpPr>
            <a:spLocks noGrp="1"/>
          </p:cNvSpPr>
          <p:nvPr>
            <p:ph idx="1"/>
          </p:nvPr>
        </p:nvSpPr>
        <p:spPr>
          <a:xfrm>
            <a:off x="1185582" y="1870449"/>
            <a:ext cx="9451042" cy="485309"/>
          </a:xfrm>
        </p:spPr>
        <p:txBody>
          <a:bodyPr vert="horz" lIns="91440" tIns="45720" rIns="91440" bIns="45720" rtlCol="0" anchor="t">
            <a:normAutofit/>
          </a:bodyPr>
          <a:lstStyle/>
          <a:p>
            <a:pPr marL="0" indent="0">
              <a:buNone/>
            </a:pPr>
            <a:r>
              <a:rPr lang="en-US">
                <a:cs typeface="Calibri"/>
              </a:rPr>
              <a:t>Nula                                     Intermedia                              Avanzada</a:t>
            </a:r>
            <a:endParaRPr lang="en-US"/>
          </a:p>
        </p:txBody>
      </p:sp>
      <p:sp>
        <p:nvSpPr>
          <p:cNvPr id="5" name="Oval 4">
            <a:extLst>
              <a:ext uri="{FF2B5EF4-FFF2-40B4-BE49-F238E27FC236}">
                <a16:creationId xmlns:a16="http://schemas.microsoft.com/office/drawing/2014/main" id="{B1C78276-335D-4203-A07A-7CDD7CA788CE}"/>
              </a:ext>
            </a:extLst>
          </p:cNvPr>
          <p:cNvSpPr/>
          <p:nvPr/>
        </p:nvSpPr>
        <p:spPr>
          <a:xfrm>
            <a:off x="4560234" y="2789704"/>
            <a:ext cx="2700617" cy="2498911"/>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3DCF269-D6FA-44DE-9983-BFECC5DE13AE}"/>
              </a:ext>
            </a:extLst>
          </p:cNvPr>
          <p:cNvSpPr/>
          <p:nvPr/>
        </p:nvSpPr>
        <p:spPr>
          <a:xfrm>
            <a:off x="8683998" y="2722468"/>
            <a:ext cx="2700617" cy="249891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368A83B-187B-460D-9B3C-DFF08C31A055}"/>
              </a:ext>
            </a:extLst>
          </p:cNvPr>
          <p:cNvSpPr/>
          <p:nvPr/>
        </p:nvSpPr>
        <p:spPr>
          <a:xfrm>
            <a:off x="436468" y="2789704"/>
            <a:ext cx="2700617" cy="24989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5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FE9A3-00AD-4901-8BE3-144E4B7E1818}"/>
              </a:ext>
            </a:extLst>
          </p:cNvPr>
          <p:cNvSpPr>
            <a:spLocks noGrp="1"/>
          </p:cNvSpPr>
          <p:nvPr>
            <p:ph type="title"/>
          </p:nvPr>
        </p:nvSpPr>
        <p:spPr>
          <a:xfrm>
            <a:off x="841248" y="334644"/>
            <a:ext cx="10509504" cy="1076914"/>
          </a:xfrm>
        </p:spPr>
        <p:txBody>
          <a:bodyPr anchor="ctr">
            <a:normAutofit/>
          </a:bodyPr>
          <a:lstStyle/>
          <a:p>
            <a:r>
              <a:rPr lang="en-US" sz="4000"/>
              <a:t>Agenda Clase 1 </a:t>
            </a:r>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68416E5-2580-42F2-B8A9-D792B037C57D}"/>
              </a:ext>
            </a:extLst>
          </p:cNvPr>
          <p:cNvGraphicFramePr>
            <a:graphicFrameLocks noGrp="1"/>
          </p:cNvGraphicFramePr>
          <p:nvPr>
            <p:ph idx="1"/>
            <p:extLst>
              <p:ext uri="{D42A27DB-BD31-4B8C-83A1-F6EECF244321}">
                <p14:modId xmlns:p14="http://schemas.microsoft.com/office/powerpoint/2010/main" val="2234201784"/>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5005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99B60357-232D-4489-8786-BF4E4F74B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471569" cy="227492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79" name="Rectangle 78">
            <a:extLst>
              <a:ext uri="{FF2B5EF4-FFF2-40B4-BE49-F238E27FC236}">
                <a16:creationId xmlns:a16="http://schemas.microsoft.com/office/drawing/2014/main" id="{28928A89-D0B3-42AC-80FB-CA7D44569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FE9A3-00AD-4901-8BE3-144E4B7E1818}"/>
              </a:ext>
            </a:extLst>
          </p:cNvPr>
          <p:cNvSpPr>
            <a:spLocks noGrp="1"/>
          </p:cNvSpPr>
          <p:nvPr>
            <p:ph type="title"/>
          </p:nvPr>
        </p:nvSpPr>
        <p:spPr>
          <a:xfrm>
            <a:off x="422144" y="2774907"/>
            <a:ext cx="5294293" cy="3263582"/>
          </a:xfrm>
        </p:spPr>
        <p:txBody>
          <a:bodyPr anchor="t">
            <a:normAutofit/>
          </a:bodyPr>
          <a:lstStyle/>
          <a:p>
            <a:r>
              <a:rPr lang="en-US" sz="4800"/>
              <a:t>Github </a:t>
            </a:r>
          </a:p>
        </p:txBody>
      </p:sp>
      <p:pic>
        <p:nvPicPr>
          <p:cNvPr id="1026" name="Picture 2" descr="A black and white logo&#10;&#10;Description automatically generated with low confidence">
            <a:extLst>
              <a:ext uri="{FF2B5EF4-FFF2-40B4-BE49-F238E27FC236}">
                <a16:creationId xmlns:a16="http://schemas.microsoft.com/office/drawing/2014/main" id="{2363B857-300F-4E4D-B553-32FE84075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439" b="31439"/>
          <a:stretch/>
        </p:blipFill>
        <p:spPr bwMode="auto">
          <a:xfrm>
            <a:off x="471576" y="-19869"/>
            <a:ext cx="10894411" cy="2274917"/>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68416E5-2580-42F2-B8A9-D792B037C57D}"/>
              </a:ext>
            </a:extLst>
          </p:cNvPr>
          <p:cNvGraphicFramePr>
            <a:graphicFrameLocks noGrp="1"/>
          </p:cNvGraphicFramePr>
          <p:nvPr>
            <p:ph idx="1"/>
            <p:extLst>
              <p:ext uri="{D42A27DB-BD31-4B8C-83A1-F6EECF244321}">
                <p14:modId xmlns:p14="http://schemas.microsoft.com/office/powerpoint/2010/main" val="1223494225"/>
              </p:ext>
            </p:extLst>
          </p:nvPr>
        </p:nvGraphicFramePr>
        <p:xfrm>
          <a:off x="6003984" y="2823718"/>
          <a:ext cx="4956417" cy="316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175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C158-AC13-4574-8E80-90CD10CCF00C}"/>
              </a:ext>
            </a:extLst>
          </p:cNvPr>
          <p:cNvSpPr>
            <a:spLocks noGrp="1"/>
          </p:cNvSpPr>
          <p:nvPr>
            <p:ph type="title"/>
          </p:nvPr>
        </p:nvSpPr>
        <p:spPr/>
        <p:txBody>
          <a:bodyPr/>
          <a:lstStyle/>
          <a:p>
            <a:r>
              <a:rPr lang="en-US" dirty="0"/>
              <a:t>Git hub</a:t>
            </a:r>
          </a:p>
        </p:txBody>
      </p:sp>
      <p:pic>
        <p:nvPicPr>
          <p:cNvPr id="4" name="Online Media 3" title="What is GitHub?">
            <a:hlinkClick r:id="" action="ppaction://media"/>
            <a:extLst>
              <a:ext uri="{FF2B5EF4-FFF2-40B4-BE49-F238E27FC236}">
                <a16:creationId xmlns:a16="http://schemas.microsoft.com/office/drawing/2014/main" id="{800A90ED-7753-45E0-A35C-051B11BCA17E}"/>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16039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756</Words>
  <Application>Microsoft Office PowerPoint</Application>
  <PresentationFormat>Panorámica</PresentationFormat>
  <Paragraphs>65</Paragraphs>
  <Slides>16</Slides>
  <Notes>6</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Helvetica Neue Medium</vt:lpstr>
      <vt:lpstr>Office Theme</vt:lpstr>
      <vt:lpstr>Introducción a Python (HC-02)</vt:lpstr>
      <vt:lpstr>NINE Hub CR</vt:lpstr>
      <vt:lpstr>Alpha-Cen</vt:lpstr>
      <vt:lpstr>Programa de NINE de NRAO</vt:lpstr>
      <vt:lpstr>Instructores del curso</vt:lpstr>
      <vt:lpstr>¿Cómo consideras tu experiencia en programación?</vt:lpstr>
      <vt:lpstr>Agenda Clase 1 </vt:lpstr>
      <vt:lpstr>Github </vt:lpstr>
      <vt:lpstr>Git hub</vt:lpstr>
      <vt:lpstr>Git hub</vt:lpstr>
      <vt:lpstr>¿Que es python?</vt:lpstr>
      <vt:lpstr>Historia</vt:lpstr>
      <vt:lpstr>Ejemplos de uso</vt:lpstr>
      <vt:lpstr>Ejemplos de uso</vt:lpstr>
      <vt:lpstr>Ejemplos de uso</vt:lpstr>
      <vt:lpstr>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Python (HC-02)</dc:title>
  <dc:creator>Natalia Ramírez Vega</dc:creator>
  <cp:lastModifiedBy>Mauricio Rodriguez</cp:lastModifiedBy>
  <cp:revision>7</cp:revision>
  <dcterms:created xsi:type="dcterms:W3CDTF">2021-01-11T04:02:03Z</dcterms:created>
  <dcterms:modified xsi:type="dcterms:W3CDTF">2021-01-11T19:25:12Z</dcterms:modified>
</cp:coreProperties>
</file>